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91" r:id="rId2"/>
    <p:sldId id="386" r:id="rId3"/>
    <p:sldId id="293" r:id="rId4"/>
    <p:sldId id="366" r:id="rId5"/>
    <p:sldId id="367" r:id="rId6"/>
    <p:sldId id="384" r:id="rId7"/>
    <p:sldId id="385" r:id="rId8"/>
    <p:sldId id="368" r:id="rId9"/>
    <p:sldId id="369" r:id="rId10"/>
    <p:sldId id="370" r:id="rId11"/>
    <p:sldId id="371" r:id="rId12"/>
    <p:sldId id="372" r:id="rId13"/>
    <p:sldId id="373" r:id="rId14"/>
    <p:sldId id="374" r:id="rId15"/>
    <p:sldId id="375" r:id="rId16"/>
    <p:sldId id="376" r:id="rId17"/>
    <p:sldId id="377" r:id="rId18"/>
    <p:sldId id="378" r:id="rId19"/>
    <p:sldId id="379" r:id="rId20"/>
    <p:sldId id="380" r:id="rId21"/>
    <p:sldId id="381" r:id="rId22"/>
    <p:sldId id="382" r:id="rId23"/>
    <p:sldId id="257" r:id="rId24"/>
    <p:sldId id="327" r:id="rId25"/>
    <p:sldId id="352" r:id="rId26"/>
    <p:sldId id="353" r:id="rId27"/>
    <p:sldId id="354" r:id="rId28"/>
    <p:sldId id="337" r:id="rId29"/>
    <p:sldId id="335" r:id="rId30"/>
    <p:sldId id="351" r:id="rId31"/>
    <p:sldId id="357" r:id="rId32"/>
    <p:sldId id="358" r:id="rId33"/>
    <p:sldId id="334" r:id="rId34"/>
    <p:sldId id="365" r:id="rId35"/>
  </p:sldIdLst>
  <p:sldSz cx="9906000" cy="6858000" type="A4"/>
  <p:notesSz cx="6875463" cy="10002838"/>
  <p:defaultTextStyle>
    <a:defPPr>
      <a:defRPr lang="sv-SE"/>
    </a:defPPr>
    <a:lvl1pPr algn="l" rtl="0" fontAlgn="base">
      <a:spcBef>
        <a:spcPct val="0"/>
      </a:spcBef>
      <a:spcAft>
        <a:spcPct val="0"/>
      </a:spcAft>
      <a:defRPr kern="1200">
        <a:solidFill>
          <a:schemeClr val="tx1"/>
        </a:solidFill>
        <a:latin typeface="Arial" charset="0"/>
        <a:ea typeface="+mn-ea"/>
        <a:cs typeface="Arial" charset="0"/>
      </a:defRPr>
    </a:lvl1pPr>
    <a:lvl2pPr marL="536372" algn="l" rtl="0" fontAlgn="base">
      <a:spcBef>
        <a:spcPct val="0"/>
      </a:spcBef>
      <a:spcAft>
        <a:spcPct val="0"/>
      </a:spcAft>
      <a:defRPr kern="1200">
        <a:solidFill>
          <a:schemeClr val="tx1"/>
        </a:solidFill>
        <a:latin typeface="Arial" charset="0"/>
        <a:ea typeface="+mn-ea"/>
        <a:cs typeface="Arial" charset="0"/>
      </a:defRPr>
    </a:lvl2pPr>
    <a:lvl3pPr marL="1072743" algn="l" rtl="0" fontAlgn="base">
      <a:spcBef>
        <a:spcPct val="0"/>
      </a:spcBef>
      <a:spcAft>
        <a:spcPct val="0"/>
      </a:spcAft>
      <a:defRPr kern="1200">
        <a:solidFill>
          <a:schemeClr val="tx1"/>
        </a:solidFill>
        <a:latin typeface="Arial" charset="0"/>
        <a:ea typeface="+mn-ea"/>
        <a:cs typeface="Arial" charset="0"/>
      </a:defRPr>
    </a:lvl3pPr>
    <a:lvl4pPr marL="1609115" algn="l" rtl="0" fontAlgn="base">
      <a:spcBef>
        <a:spcPct val="0"/>
      </a:spcBef>
      <a:spcAft>
        <a:spcPct val="0"/>
      </a:spcAft>
      <a:defRPr kern="1200">
        <a:solidFill>
          <a:schemeClr val="tx1"/>
        </a:solidFill>
        <a:latin typeface="Arial" charset="0"/>
        <a:ea typeface="+mn-ea"/>
        <a:cs typeface="Arial" charset="0"/>
      </a:defRPr>
    </a:lvl4pPr>
    <a:lvl5pPr marL="2145487" algn="l" rtl="0" fontAlgn="base">
      <a:spcBef>
        <a:spcPct val="0"/>
      </a:spcBef>
      <a:spcAft>
        <a:spcPct val="0"/>
      </a:spcAft>
      <a:defRPr kern="1200">
        <a:solidFill>
          <a:schemeClr val="tx1"/>
        </a:solidFill>
        <a:latin typeface="Arial" charset="0"/>
        <a:ea typeface="+mn-ea"/>
        <a:cs typeface="Arial" charset="0"/>
      </a:defRPr>
    </a:lvl5pPr>
    <a:lvl6pPr marL="2681859" algn="l" defTabSz="1072743" rtl="0" eaLnBrk="1" latinLnBrk="0" hangingPunct="1">
      <a:defRPr kern="1200">
        <a:solidFill>
          <a:schemeClr val="tx1"/>
        </a:solidFill>
        <a:latin typeface="Arial" charset="0"/>
        <a:ea typeface="+mn-ea"/>
        <a:cs typeface="Arial" charset="0"/>
      </a:defRPr>
    </a:lvl6pPr>
    <a:lvl7pPr marL="3218230" algn="l" defTabSz="1072743" rtl="0" eaLnBrk="1" latinLnBrk="0" hangingPunct="1">
      <a:defRPr kern="1200">
        <a:solidFill>
          <a:schemeClr val="tx1"/>
        </a:solidFill>
        <a:latin typeface="Arial" charset="0"/>
        <a:ea typeface="+mn-ea"/>
        <a:cs typeface="Arial" charset="0"/>
      </a:defRPr>
    </a:lvl7pPr>
    <a:lvl8pPr marL="3754602" algn="l" defTabSz="1072743" rtl="0" eaLnBrk="1" latinLnBrk="0" hangingPunct="1">
      <a:defRPr kern="1200">
        <a:solidFill>
          <a:schemeClr val="tx1"/>
        </a:solidFill>
        <a:latin typeface="Arial" charset="0"/>
        <a:ea typeface="+mn-ea"/>
        <a:cs typeface="Arial" charset="0"/>
      </a:defRPr>
    </a:lvl8pPr>
    <a:lvl9pPr marL="4290974" algn="l" defTabSz="1072743"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880" userDrawn="1">
          <p15:clr>
            <a:srgbClr val="A4A3A4"/>
          </p15:clr>
        </p15:guide>
        <p15:guide id="2" pos="3120" userDrawn="1">
          <p15:clr>
            <a:srgbClr val="A4A3A4"/>
          </p15:clr>
        </p15:guide>
        <p15:guide id="3" orient="horz"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FF8029"/>
    <a:srgbClr val="009900"/>
    <a:srgbClr val="FF7E29"/>
    <a:srgbClr val="FF9429"/>
    <a:srgbClr val="BC0000"/>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varScale="1">
        <p:scale>
          <a:sx n="110" d="100"/>
          <a:sy n="110" d="100"/>
        </p:scale>
        <p:origin x="774" y="108"/>
      </p:cViewPr>
      <p:guideLst>
        <p:guide orient="horz" pos="2880"/>
        <p:guide pos="3120"/>
        <p:guide orient="horz" pos="216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1" Type="http://schemas.openxmlformats.org/officeDocument/2006/relationships/oleObject" Target="file:///C:\Users\Bea\Desktop\heart%20Index%202016\Single%20score%20indicators\Drug%20sales%20number\IMS%20data%20PCSK9%201507%20-%201606.xls"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1000" b="1" i="0" u="none" strike="noStrike" kern="1200" spc="0" baseline="0">
                <a:solidFill>
                  <a:sysClr val="windowText" lastClr="000000"/>
                </a:solidFill>
                <a:latin typeface="+mn-lt"/>
                <a:ea typeface="+mn-ea"/>
                <a:cs typeface="+mn-cs"/>
              </a:defRPr>
            </a:pPr>
            <a:r>
              <a:rPr lang="sv-SE" sz="1000"/>
              <a:t>PCSK-9 </a:t>
            </a:r>
            <a:r>
              <a:rPr lang="sv-SE" sz="1000" baseline="0"/>
              <a:t>medication (ATC C10C), SU </a:t>
            </a:r>
            <a:r>
              <a:rPr lang="sv-SE" sz="1000" i="1" baseline="0"/>
              <a:t>per capita</a:t>
            </a:r>
            <a:r>
              <a:rPr lang="sv-SE" sz="1000" i="0" baseline="0"/>
              <a:t> 15+</a:t>
            </a:r>
            <a:endParaRPr lang="sv-SE" sz="1000" b="1" i="0" u="none" strike="noStrike" baseline="0">
              <a:effectLst/>
            </a:endParaRPr>
          </a:p>
          <a:p>
            <a:pPr algn="l">
              <a:defRPr sz="1000" b="1" i="0" u="none" strike="noStrike" kern="1200" spc="0" baseline="0">
                <a:solidFill>
                  <a:sysClr val="windowText" lastClr="000000"/>
                </a:solidFill>
                <a:latin typeface="+mn-lt"/>
                <a:ea typeface="+mn-ea"/>
                <a:cs typeface="+mn-cs"/>
              </a:defRPr>
            </a:pPr>
            <a:r>
              <a:rPr lang="sv-SE" sz="1000" i="0" baseline="0"/>
              <a:t>Source: IMS MIDAS database</a:t>
            </a:r>
            <a:endParaRPr lang="sv-SE" sz="1000"/>
          </a:p>
        </c:rich>
      </c:tx>
      <c:layout>
        <c:manualLayout>
          <c:xMode val="edge"/>
          <c:yMode val="edge"/>
          <c:x val="8.4913043012480607E-2"/>
          <c:y val="0.10609565470982797"/>
        </c:manualLayout>
      </c:layout>
      <c:overlay val="0"/>
      <c:spPr>
        <a:noFill/>
        <a:ln w="25400">
          <a:noFill/>
        </a:ln>
      </c:spPr>
    </c:title>
    <c:autoTitleDeleted val="0"/>
    <c:plotArea>
      <c:layout>
        <c:manualLayout>
          <c:layoutTarget val="inner"/>
          <c:xMode val="edge"/>
          <c:yMode val="edge"/>
          <c:x val="0.15005124085367472"/>
          <c:y val="5.2941762768926363E-2"/>
          <c:w val="0.91647266079249257"/>
          <c:h val="0.7752565434529014"/>
        </c:manualLayout>
      </c:layout>
      <c:barChart>
        <c:barDir val="col"/>
        <c:grouping val="clustered"/>
        <c:varyColors val="0"/>
        <c:ser>
          <c:idx val="0"/>
          <c:order val="0"/>
          <c:spPr>
            <a:solidFill>
              <a:srgbClr val="FF0000"/>
            </a:solidFill>
            <a:ln w="25400">
              <a:noFill/>
            </a:ln>
          </c:spPr>
          <c:invertIfNegative val="0"/>
          <c:dPt>
            <c:idx val="16"/>
            <c:invertIfNegative val="0"/>
            <c:bubble3D val="0"/>
            <c:spPr>
              <a:solidFill>
                <a:srgbClr val="FFC000"/>
              </a:solidFill>
              <a:ln w="25400">
                <a:noFill/>
              </a:ln>
            </c:spPr>
            <c:extLst>
              <c:ext xmlns:c16="http://schemas.microsoft.com/office/drawing/2014/chart" uri="{C3380CC4-5D6E-409C-BE32-E72D297353CC}">
                <c16:uniqueId val="{00000001-E179-462F-B2D5-2E9CBEF1971A}"/>
              </c:ext>
            </c:extLst>
          </c:dPt>
          <c:dPt>
            <c:idx val="17"/>
            <c:invertIfNegative val="0"/>
            <c:bubble3D val="0"/>
            <c:spPr>
              <a:solidFill>
                <a:srgbClr val="FFC000"/>
              </a:solidFill>
              <a:ln w="25400">
                <a:noFill/>
              </a:ln>
            </c:spPr>
            <c:extLst>
              <c:ext xmlns:c16="http://schemas.microsoft.com/office/drawing/2014/chart" uri="{C3380CC4-5D6E-409C-BE32-E72D297353CC}">
                <c16:uniqueId val="{00000003-E179-462F-B2D5-2E9CBEF1971A}"/>
              </c:ext>
            </c:extLst>
          </c:dPt>
          <c:dPt>
            <c:idx val="18"/>
            <c:invertIfNegative val="0"/>
            <c:bubble3D val="0"/>
            <c:spPr>
              <a:solidFill>
                <a:srgbClr val="FFC000"/>
              </a:solidFill>
              <a:ln w="25400">
                <a:noFill/>
              </a:ln>
            </c:spPr>
            <c:extLst>
              <c:ext xmlns:c16="http://schemas.microsoft.com/office/drawing/2014/chart" uri="{C3380CC4-5D6E-409C-BE32-E72D297353CC}">
                <c16:uniqueId val="{00000005-E179-462F-B2D5-2E9CBEF1971A}"/>
              </c:ext>
            </c:extLst>
          </c:dPt>
          <c:dPt>
            <c:idx val="19"/>
            <c:invertIfNegative val="0"/>
            <c:bubble3D val="0"/>
            <c:spPr>
              <a:solidFill>
                <a:srgbClr val="FFC000"/>
              </a:solidFill>
              <a:ln w="25400">
                <a:noFill/>
              </a:ln>
            </c:spPr>
            <c:extLst>
              <c:ext xmlns:c16="http://schemas.microsoft.com/office/drawing/2014/chart" uri="{C3380CC4-5D6E-409C-BE32-E72D297353CC}">
                <c16:uniqueId val="{00000007-E179-462F-B2D5-2E9CBEF1971A}"/>
              </c:ext>
            </c:extLst>
          </c:dPt>
          <c:dPt>
            <c:idx val="20"/>
            <c:invertIfNegative val="0"/>
            <c:bubble3D val="0"/>
            <c:spPr>
              <a:solidFill>
                <a:srgbClr val="FFC000"/>
              </a:solidFill>
              <a:ln w="25400">
                <a:noFill/>
              </a:ln>
            </c:spPr>
            <c:extLst>
              <c:ext xmlns:c16="http://schemas.microsoft.com/office/drawing/2014/chart" uri="{C3380CC4-5D6E-409C-BE32-E72D297353CC}">
                <c16:uniqueId val="{00000009-E179-462F-B2D5-2E9CBEF1971A}"/>
              </c:ext>
            </c:extLst>
          </c:dPt>
          <c:dPt>
            <c:idx val="21"/>
            <c:invertIfNegative val="0"/>
            <c:bubble3D val="0"/>
            <c:spPr>
              <a:solidFill>
                <a:srgbClr val="FFC000"/>
              </a:solidFill>
              <a:ln w="25400">
                <a:noFill/>
              </a:ln>
            </c:spPr>
            <c:extLst>
              <c:ext xmlns:c16="http://schemas.microsoft.com/office/drawing/2014/chart" uri="{C3380CC4-5D6E-409C-BE32-E72D297353CC}">
                <c16:uniqueId val="{0000000B-E179-462F-B2D5-2E9CBEF1971A}"/>
              </c:ext>
            </c:extLst>
          </c:dPt>
          <c:dPt>
            <c:idx val="22"/>
            <c:invertIfNegative val="0"/>
            <c:bubble3D val="0"/>
            <c:spPr>
              <a:solidFill>
                <a:srgbClr val="FFC000"/>
              </a:solidFill>
              <a:ln w="25400">
                <a:noFill/>
              </a:ln>
            </c:spPr>
            <c:extLst>
              <c:ext xmlns:c16="http://schemas.microsoft.com/office/drawing/2014/chart" uri="{C3380CC4-5D6E-409C-BE32-E72D297353CC}">
                <c16:uniqueId val="{0000000D-E179-462F-B2D5-2E9CBEF1971A}"/>
              </c:ext>
            </c:extLst>
          </c:dPt>
          <c:dPt>
            <c:idx val="23"/>
            <c:invertIfNegative val="0"/>
            <c:bubble3D val="0"/>
            <c:spPr>
              <a:solidFill>
                <a:srgbClr val="FFC000"/>
              </a:solidFill>
              <a:ln w="25400">
                <a:noFill/>
              </a:ln>
            </c:spPr>
            <c:extLst>
              <c:ext xmlns:c16="http://schemas.microsoft.com/office/drawing/2014/chart" uri="{C3380CC4-5D6E-409C-BE32-E72D297353CC}">
                <c16:uniqueId val="{0000000F-E179-462F-B2D5-2E9CBEF1971A}"/>
              </c:ext>
            </c:extLst>
          </c:dPt>
          <c:dPt>
            <c:idx val="24"/>
            <c:invertIfNegative val="0"/>
            <c:bubble3D val="0"/>
            <c:spPr>
              <a:solidFill>
                <a:srgbClr val="00B050"/>
              </a:solidFill>
              <a:ln w="25400">
                <a:noFill/>
              </a:ln>
            </c:spPr>
            <c:extLst>
              <c:ext xmlns:c16="http://schemas.microsoft.com/office/drawing/2014/chart" uri="{C3380CC4-5D6E-409C-BE32-E72D297353CC}">
                <c16:uniqueId val="{00000011-E179-462F-B2D5-2E9CBEF1971A}"/>
              </c:ext>
            </c:extLst>
          </c:dPt>
          <c:dPt>
            <c:idx val="25"/>
            <c:invertIfNegative val="0"/>
            <c:bubble3D val="0"/>
            <c:spPr>
              <a:solidFill>
                <a:srgbClr val="00B050"/>
              </a:solidFill>
              <a:ln w="25400">
                <a:noFill/>
              </a:ln>
            </c:spPr>
            <c:extLst>
              <c:ext xmlns:c16="http://schemas.microsoft.com/office/drawing/2014/chart" uri="{C3380CC4-5D6E-409C-BE32-E72D297353CC}">
                <c16:uniqueId val="{00000013-E179-462F-B2D5-2E9CBEF1971A}"/>
              </c:ext>
            </c:extLst>
          </c:dPt>
          <c:dPt>
            <c:idx val="26"/>
            <c:invertIfNegative val="0"/>
            <c:bubble3D val="0"/>
            <c:spPr>
              <a:solidFill>
                <a:srgbClr val="00B050"/>
              </a:solidFill>
              <a:ln w="25400">
                <a:noFill/>
              </a:ln>
            </c:spPr>
            <c:extLst>
              <c:ext xmlns:c16="http://schemas.microsoft.com/office/drawing/2014/chart" uri="{C3380CC4-5D6E-409C-BE32-E72D297353CC}">
                <c16:uniqueId val="{00000015-E179-462F-B2D5-2E9CBEF1971A}"/>
              </c:ext>
            </c:extLst>
          </c:dPt>
          <c:dPt>
            <c:idx val="27"/>
            <c:invertIfNegative val="0"/>
            <c:bubble3D val="0"/>
            <c:spPr>
              <a:solidFill>
                <a:srgbClr val="00B050"/>
              </a:solidFill>
              <a:ln w="25400">
                <a:noFill/>
              </a:ln>
            </c:spPr>
            <c:extLst>
              <c:ext xmlns:c16="http://schemas.microsoft.com/office/drawing/2014/chart" uri="{C3380CC4-5D6E-409C-BE32-E72D297353CC}">
                <c16:uniqueId val="{00000017-E179-462F-B2D5-2E9CBEF1971A}"/>
              </c:ext>
            </c:extLst>
          </c:dPt>
          <c:dPt>
            <c:idx val="28"/>
            <c:invertIfNegative val="0"/>
            <c:bubble3D val="0"/>
            <c:spPr>
              <a:solidFill>
                <a:srgbClr val="00B050"/>
              </a:solidFill>
              <a:ln w="25400">
                <a:noFill/>
              </a:ln>
            </c:spPr>
            <c:extLst>
              <c:ext xmlns:c16="http://schemas.microsoft.com/office/drawing/2014/chart" uri="{C3380CC4-5D6E-409C-BE32-E72D297353CC}">
                <c16:uniqueId val="{00000019-E179-462F-B2D5-2E9CBEF1971A}"/>
              </c:ext>
            </c:extLst>
          </c:dPt>
          <c:dPt>
            <c:idx val="29"/>
            <c:invertIfNegative val="0"/>
            <c:bubble3D val="0"/>
            <c:spPr>
              <a:solidFill>
                <a:srgbClr val="00B050"/>
              </a:solidFill>
              <a:ln w="25400">
                <a:noFill/>
              </a:ln>
            </c:spPr>
            <c:extLst>
              <c:ext xmlns:c16="http://schemas.microsoft.com/office/drawing/2014/chart" uri="{C3380CC4-5D6E-409C-BE32-E72D297353CC}">
                <c16:uniqueId val="{0000001B-E179-462F-B2D5-2E9CBEF1971A}"/>
              </c:ext>
            </c:extLst>
          </c:dPt>
          <c:dPt>
            <c:idx val="30"/>
            <c:invertIfNegative val="0"/>
            <c:bubble3D val="0"/>
            <c:spPr>
              <a:solidFill>
                <a:srgbClr val="00B050"/>
              </a:solidFill>
              <a:ln w="25400">
                <a:noFill/>
              </a:ln>
            </c:spPr>
            <c:extLst>
              <c:ext xmlns:c16="http://schemas.microsoft.com/office/drawing/2014/chart" uri="{C3380CC4-5D6E-409C-BE32-E72D297353CC}">
                <c16:uniqueId val="{0000001D-E179-462F-B2D5-2E9CBEF1971A}"/>
              </c:ext>
            </c:extLst>
          </c:dPt>
          <c:dPt>
            <c:idx val="31"/>
            <c:invertIfNegative val="0"/>
            <c:bubble3D val="0"/>
            <c:spPr>
              <a:solidFill>
                <a:srgbClr val="00B050"/>
              </a:solidFill>
              <a:ln w="25400">
                <a:noFill/>
              </a:ln>
            </c:spPr>
            <c:extLst>
              <c:ext xmlns:c16="http://schemas.microsoft.com/office/drawing/2014/chart" uri="{C3380CC4-5D6E-409C-BE32-E72D297353CC}">
                <c16:uniqueId val="{0000001F-E179-462F-B2D5-2E9CBEF1971A}"/>
              </c:ext>
            </c:extLst>
          </c:dPt>
          <c:dPt>
            <c:idx val="32"/>
            <c:invertIfNegative val="0"/>
            <c:bubble3D val="0"/>
            <c:spPr>
              <a:solidFill>
                <a:srgbClr val="00B050"/>
              </a:solidFill>
              <a:ln w="25400">
                <a:noFill/>
              </a:ln>
            </c:spPr>
            <c:extLst>
              <c:ext xmlns:c16="http://schemas.microsoft.com/office/drawing/2014/chart" uri="{C3380CC4-5D6E-409C-BE32-E72D297353CC}">
                <c16:uniqueId val="{00000021-E179-462F-B2D5-2E9CBEF1971A}"/>
              </c:ext>
            </c:extLst>
          </c:dPt>
          <c:dPt>
            <c:idx val="33"/>
            <c:invertIfNegative val="0"/>
            <c:bubble3D val="0"/>
            <c:spPr>
              <a:solidFill>
                <a:srgbClr val="00B050"/>
              </a:solidFill>
              <a:ln w="25400">
                <a:noFill/>
              </a:ln>
            </c:spPr>
            <c:extLst>
              <c:ext xmlns:c16="http://schemas.microsoft.com/office/drawing/2014/chart" uri="{C3380CC4-5D6E-409C-BE32-E72D297353CC}">
                <c16:uniqueId val="{00000023-E179-462F-B2D5-2E9CBEF1971A}"/>
              </c:ext>
            </c:extLst>
          </c:dPt>
          <c:dPt>
            <c:idx val="34"/>
            <c:invertIfNegative val="0"/>
            <c:bubble3D val="0"/>
            <c:spPr>
              <a:solidFill>
                <a:srgbClr val="00B050"/>
              </a:solidFill>
              <a:ln w="25400">
                <a:noFill/>
              </a:ln>
            </c:spPr>
            <c:extLst>
              <c:ext xmlns:c16="http://schemas.microsoft.com/office/drawing/2014/chart" uri="{C3380CC4-5D6E-409C-BE32-E72D297353CC}">
                <c16:uniqueId val="{00000025-E179-462F-B2D5-2E9CBEF1971A}"/>
              </c:ext>
            </c:extLst>
          </c:dPt>
          <c:cat>
            <c:strRef>
              <c:f>Data!$A$6:$A$35</c:f>
              <c:strCache>
                <c:ptCount val="30"/>
                <c:pt idx="0">
                  <c:v>CYPRUS</c:v>
                </c:pt>
                <c:pt idx="1">
                  <c:v>ESTONIA </c:v>
                </c:pt>
                <c:pt idx="2">
                  <c:v>LITHUANIA</c:v>
                </c:pt>
                <c:pt idx="3">
                  <c:v>MALTA</c:v>
                </c:pt>
                <c:pt idx="4">
                  <c:v>LATVIA </c:v>
                </c:pt>
                <c:pt idx="5">
                  <c:v>BULGARIA</c:v>
                </c:pt>
                <c:pt idx="6">
                  <c:v>ROMANIA</c:v>
                </c:pt>
                <c:pt idx="7">
                  <c:v>UK</c:v>
                </c:pt>
                <c:pt idx="8">
                  <c:v>FINLAND</c:v>
                </c:pt>
                <c:pt idx="9">
                  <c:v>SWEDEN</c:v>
                </c:pt>
                <c:pt idx="10">
                  <c:v>DENMARK</c:v>
                </c:pt>
                <c:pt idx="11">
                  <c:v>POLAND</c:v>
                </c:pt>
                <c:pt idx="12">
                  <c:v>CROATIA</c:v>
                </c:pt>
                <c:pt idx="13">
                  <c:v>SLOVENIA</c:v>
                </c:pt>
                <c:pt idx="14">
                  <c:v>CZECH REPUBLIC</c:v>
                </c:pt>
                <c:pt idx="15">
                  <c:v>HUNGARY</c:v>
                </c:pt>
                <c:pt idx="16">
                  <c:v>NORWAY</c:v>
                </c:pt>
                <c:pt idx="17">
                  <c:v>AUSTRIA</c:v>
                </c:pt>
                <c:pt idx="18">
                  <c:v>NETHERLANDS</c:v>
                </c:pt>
                <c:pt idx="19">
                  <c:v>SPAIN</c:v>
                </c:pt>
                <c:pt idx="20">
                  <c:v>BELGIUM</c:v>
                </c:pt>
                <c:pt idx="21">
                  <c:v>GERMANY</c:v>
                </c:pt>
                <c:pt idx="22">
                  <c:v>SWITZERLAND</c:v>
                </c:pt>
                <c:pt idx="23">
                  <c:v>SLOVAKIA</c:v>
                </c:pt>
                <c:pt idx="24">
                  <c:v>PORTUGAL</c:v>
                </c:pt>
                <c:pt idx="25">
                  <c:v>IRELAND</c:v>
                </c:pt>
                <c:pt idx="26">
                  <c:v>ITALY</c:v>
                </c:pt>
                <c:pt idx="27">
                  <c:v>FRANCE</c:v>
                </c:pt>
                <c:pt idx="28">
                  <c:v>GREECE </c:v>
                </c:pt>
                <c:pt idx="29">
                  <c:v>LUXEMBOURG </c:v>
                </c:pt>
              </c:strCache>
            </c:strRef>
          </c:cat>
          <c:val>
            <c:numRef>
              <c:f>Data!$E$6:$E$35</c:f>
              <c:numCache>
                <c:formatCode>0.000</c:formatCode>
                <c:ptCount val="30"/>
                <c:pt idx="0">
                  <c:v>0</c:v>
                </c:pt>
                <c:pt idx="1">
                  <c:v>0</c:v>
                </c:pt>
                <c:pt idx="2">
                  <c:v>0</c:v>
                </c:pt>
                <c:pt idx="3">
                  <c:v>0</c:v>
                </c:pt>
                <c:pt idx="4">
                  <c:v>2.0076320490851701E-4</c:v>
                </c:pt>
                <c:pt idx="5">
                  <c:v>1.6462621018918887E-3</c:v>
                </c:pt>
                <c:pt idx="6">
                  <c:v>1.0762300925461578E-2</c:v>
                </c:pt>
                <c:pt idx="7">
                  <c:v>2.5062428828097075E-2</c:v>
                </c:pt>
                <c:pt idx="8">
                  <c:v>3.2257997797461066E-2</c:v>
                </c:pt>
                <c:pt idx="9">
                  <c:v>3.9180825638994707E-2</c:v>
                </c:pt>
                <c:pt idx="10">
                  <c:v>6.1606263617730188E-2</c:v>
                </c:pt>
                <c:pt idx="11">
                  <c:v>0.10080432363436066</c:v>
                </c:pt>
                <c:pt idx="12">
                  <c:v>0.12121162420942051</c:v>
                </c:pt>
                <c:pt idx="13">
                  <c:v>0.12142004643806741</c:v>
                </c:pt>
                <c:pt idx="14">
                  <c:v>0.21530943573180653</c:v>
                </c:pt>
                <c:pt idx="15">
                  <c:v>0.23982325870681059</c:v>
                </c:pt>
                <c:pt idx="16">
                  <c:v>0.7068040766627709</c:v>
                </c:pt>
                <c:pt idx="17">
                  <c:v>0.71079723290673569</c:v>
                </c:pt>
                <c:pt idx="18">
                  <c:v>0.94655741197152155</c:v>
                </c:pt>
                <c:pt idx="19">
                  <c:v>1.0642730615739653</c:v>
                </c:pt>
                <c:pt idx="20">
                  <c:v>1.1190645882453192</c:v>
                </c:pt>
                <c:pt idx="21">
                  <c:v>1.1333244555518449</c:v>
                </c:pt>
                <c:pt idx="22">
                  <c:v>1.3252074000500378</c:v>
                </c:pt>
                <c:pt idx="23">
                  <c:v>1.4529935813958879</c:v>
                </c:pt>
                <c:pt idx="24">
                  <c:v>1.5027607080059684</c:v>
                </c:pt>
                <c:pt idx="25">
                  <c:v>1.5530630937486001</c:v>
                </c:pt>
                <c:pt idx="26">
                  <c:v>1.6292422780506988</c:v>
                </c:pt>
                <c:pt idx="27">
                  <c:v>2.0767577823061552</c:v>
                </c:pt>
                <c:pt idx="28">
                  <c:v>3.6188840697882791</c:v>
                </c:pt>
                <c:pt idx="29">
                  <c:v>3.9316445538248193</c:v>
                </c:pt>
              </c:numCache>
            </c:numRef>
          </c:val>
          <c:extLst>
            <c:ext xmlns:c16="http://schemas.microsoft.com/office/drawing/2014/chart" uri="{C3380CC4-5D6E-409C-BE32-E72D297353CC}">
              <c16:uniqueId val="{00000026-E179-462F-B2D5-2E9CBEF1971A}"/>
            </c:ext>
          </c:extLst>
        </c:ser>
        <c:dLbls>
          <c:showLegendKey val="0"/>
          <c:showVal val="0"/>
          <c:showCatName val="0"/>
          <c:showSerName val="0"/>
          <c:showPercent val="0"/>
          <c:showBubbleSize val="0"/>
        </c:dLbls>
        <c:gapWidth val="75"/>
        <c:overlap val="-27"/>
        <c:axId val="449000312"/>
        <c:axId val="449003056"/>
      </c:barChart>
      <c:catAx>
        <c:axId val="4490003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ysClr val="windowText" lastClr="000000"/>
                </a:solidFill>
                <a:latin typeface="+mn-lt"/>
                <a:ea typeface="+mn-ea"/>
                <a:cs typeface="+mn-cs"/>
              </a:defRPr>
            </a:pPr>
            <a:endParaRPr lang="sv-SE"/>
          </a:p>
        </c:txPr>
        <c:crossAx val="449003056"/>
        <c:crosses val="autoZero"/>
        <c:auto val="1"/>
        <c:lblAlgn val="ctr"/>
        <c:lblOffset val="100"/>
        <c:noMultiLvlLbl val="0"/>
      </c:catAx>
      <c:valAx>
        <c:axId val="449003056"/>
        <c:scaling>
          <c:orientation val="minMax"/>
          <c:max val="4"/>
        </c:scaling>
        <c:delete val="0"/>
        <c:axPos val="l"/>
        <c:majorGridlines>
          <c:spPr>
            <a:ln w="9525" cap="flat" cmpd="sng" algn="ctr">
              <a:solidFill>
                <a:schemeClr val="tx1">
                  <a:lumMod val="15000"/>
                  <a:lumOff val="85000"/>
                </a:schemeClr>
              </a:solidFill>
              <a:round/>
            </a:ln>
            <a:effectLst/>
          </c:spPr>
        </c:majorGridlines>
        <c:numFmt formatCode="0.000" sourceLinked="1"/>
        <c:majorTickMark val="none"/>
        <c:minorTickMark val="none"/>
        <c:tickLblPos val="nextTo"/>
        <c:spPr>
          <a:ln w="6350">
            <a:noFill/>
          </a:ln>
        </c:spPr>
        <c:txPr>
          <a:bodyPr rot="-60000000" spcFirstLastPara="1" vertOverflow="ellipsis" vert="horz" wrap="square" anchor="ctr" anchorCtr="1"/>
          <a:lstStyle/>
          <a:p>
            <a:pPr>
              <a:defRPr sz="1200" b="1" i="0" u="none" strike="noStrike" kern="1200" baseline="0">
                <a:solidFill>
                  <a:schemeClr val="bg1"/>
                </a:solidFill>
                <a:latin typeface="+mn-lt"/>
                <a:ea typeface="+mn-ea"/>
                <a:cs typeface="+mn-cs"/>
              </a:defRPr>
            </a:pPr>
            <a:endParaRPr lang="sv-SE"/>
          </a:p>
        </c:txPr>
        <c:crossAx val="449000312"/>
        <c:crosses val="autoZero"/>
        <c:crossBetween val="between"/>
      </c:valAx>
      <c:spPr>
        <a:noFill/>
        <a:ln w="25400">
          <a:noFill/>
        </a:ln>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b="1">
          <a:solidFill>
            <a:sysClr val="windowText" lastClr="000000"/>
          </a:solidFill>
        </a:defRPr>
      </a:pPr>
      <a:endParaRPr lang="sv-SE"/>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7BB0121-169B-44A2-9804-83E5058F3F7D}" type="doc">
      <dgm:prSet loTypeId="urn:microsoft.com/office/officeart/2005/8/layout/list1" loCatId="list" qsTypeId="urn:microsoft.com/office/officeart/2005/8/quickstyle/3d1" qsCatId="3D" csTypeId="urn:microsoft.com/office/officeart/2005/8/colors/colorful4" csCatId="colorful" phldr="1"/>
      <dgm:spPr/>
      <dgm:t>
        <a:bodyPr/>
        <a:lstStyle/>
        <a:p>
          <a:endParaRPr lang="en-GB"/>
        </a:p>
      </dgm:t>
    </dgm:pt>
    <dgm:pt modelId="{409BD5F4-A302-4AD5-A237-CFBD2B2359A0}">
      <dgm:prSet phldrT="[Text]" custT="1"/>
      <dgm:spPr>
        <a:ln>
          <a:solidFill>
            <a:srgbClr val="CCCCFF"/>
          </a:solidFill>
        </a:ln>
      </dgm:spPr>
      <dgm:t>
        <a:bodyPr/>
        <a:lstStyle/>
        <a:p>
          <a:r>
            <a:rPr lang="en-GB" sz="2400" b="1" dirty="0">
              <a:solidFill>
                <a:srgbClr val="F7700B"/>
              </a:solidFill>
              <a:latin typeface="Tahoma" pitchFamily="34" charset="0"/>
              <a:ea typeface="Tahoma" pitchFamily="34" charset="0"/>
              <a:cs typeface="Tahoma" pitchFamily="34" charset="0"/>
            </a:rPr>
            <a:t>Access</a:t>
          </a:r>
        </a:p>
      </dgm:t>
    </dgm:pt>
    <dgm:pt modelId="{840B63FB-B48E-487D-A632-BAAFDC5070EE}" type="parTrans" cxnId="{D92E7B4A-CE25-4873-8166-413445FDFBD1}">
      <dgm:prSet/>
      <dgm:spPr/>
      <dgm:t>
        <a:bodyPr/>
        <a:lstStyle/>
        <a:p>
          <a:endParaRPr lang="es-ES_tradnl">
            <a:latin typeface="Tahoma" pitchFamily="34" charset="0"/>
            <a:cs typeface="Tahoma" pitchFamily="34" charset="0"/>
          </a:endParaRPr>
        </a:p>
      </dgm:t>
    </dgm:pt>
    <dgm:pt modelId="{58138F0F-C3BD-4FC6-BEB8-B2DA0B644789}" type="sibTrans" cxnId="{D92E7B4A-CE25-4873-8166-413445FDFBD1}">
      <dgm:prSet/>
      <dgm:spPr/>
      <dgm:t>
        <a:bodyPr/>
        <a:lstStyle/>
        <a:p>
          <a:endParaRPr lang="es-ES_tradnl">
            <a:latin typeface="Tahoma" pitchFamily="34" charset="0"/>
            <a:cs typeface="Tahoma" pitchFamily="34" charset="0"/>
          </a:endParaRPr>
        </a:p>
      </dgm:t>
    </dgm:pt>
    <dgm:pt modelId="{C90312F6-CD3A-45CE-ADAC-49729833FCA5}">
      <dgm:prSet phldrT="[Text]" custT="1"/>
      <dgm:spPr>
        <a:ln>
          <a:solidFill>
            <a:srgbClr val="CCCCFF"/>
          </a:solidFill>
        </a:ln>
      </dgm:spPr>
      <dgm:t>
        <a:bodyPr/>
        <a:lstStyle/>
        <a:p>
          <a:r>
            <a:rPr lang="en-GB" sz="2400" b="1" dirty="0">
              <a:solidFill>
                <a:srgbClr val="F7700B"/>
              </a:solidFill>
              <a:latin typeface="Tahoma" pitchFamily="34" charset="0"/>
              <a:ea typeface="Tahoma" pitchFamily="34" charset="0"/>
              <a:cs typeface="Tahoma" pitchFamily="34" charset="0"/>
            </a:rPr>
            <a:t>Funding</a:t>
          </a:r>
        </a:p>
      </dgm:t>
    </dgm:pt>
    <dgm:pt modelId="{E965EDC1-3FD5-48DD-BDD4-8DBAA70081FB}" type="parTrans" cxnId="{F8BC0D29-E15A-48C8-BE1B-7058458BA916}">
      <dgm:prSet/>
      <dgm:spPr/>
      <dgm:t>
        <a:bodyPr/>
        <a:lstStyle/>
        <a:p>
          <a:endParaRPr lang="es-ES_tradnl">
            <a:latin typeface="Tahoma" pitchFamily="34" charset="0"/>
            <a:cs typeface="Tahoma" pitchFamily="34" charset="0"/>
          </a:endParaRPr>
        </a:p>
      </dgm:t>
    </dgm:pt>
    <dgm:pt modelId="{4B6D528E-A7A5-436C-B629-B26C6CD00200}" type="sibTrans" cxnId="{F8BC0D29-E15A-48C8-BE1B-7058458BA916}">
      <dgm:prSet/>
      <dgm:spPr/>
      <dgm:t>
        <a:bodyPr/>
        <a:lstStyle/>
        <a:p>
          <a:endParaRPr lang="es-ES_tradnl">
            <a:latin typeface="Tahoma" pitchFamily="34" charset="0"/>
            <a:cs typeface="Tahoma" pitchFamily="34" charset="0"/>
          </a:endParaRPr>
        </a:p>
      </dgm:t>
    </dgm:pt>
    <dgm:pt modelId="{D319B5A3-DA84-4B55-B1B8-3747BA48F3C8}">
      <dgm:prSet phldrT="[Text]" custT="1"/>
      <dgm:spPr>
        <a:solidFill>
          <a:srgbClr val="FF8029"/>
        </a:solidFill>
      </dgm:spPr>
      <dgm:t>
        <a:bodyPr/>
        <a:lstStyle/>
        <a:p>
          <a:r>
            <a:rPr lang="en-GB" sz="3200" b="1" dirty="0">
              <a:latin typeface="Tahoma" pitchFamily="34" charset="0"/>
              <a:ea typeface="Tahoma" pitchFamily="34" charset="0"/>
              <a:cs typeface="Tahoma" pitchFamily="34" charset="0"/>
            </a:rPr>
            <a:t>Secondary prevention </a:t>
          </a:r>
        </a:p>
      </dgm:t>
    </dgm:pt>
    <dgm:pt modelId="{35EDDA0C-7818-4BA1-86B5-3A80BC803831}" type="sibTrans" cxnId="{152E325F-9C15-4484-92C7-AF9F1E0AFF45}">
      <dgm:prSet/>
      <dgm:spPr/>
      <dgm:t>
        <a:bodyPr/>
        <a:lstStyle/>
        <a:p>
          <a:endParaRPr lang="en-GB">
            <a:latin typeface="Tahoma" pitchFamily="34" charset="0"/>
            <a:cs typeface="Tahoma" pitchFamily="34" charset="0"/>
          </a:endParaRPr>
        </a:p>
      </dgm:t>
    </dgm:pt>
    <dgm:pt modelId="{76574432-4D80-41A5-86B6-4C50381D7F04}" type="parTrans" cxnId="{152E325F-9C15-4484-92C7-AF9F1E0AFF45}">
      <dgm:prSet/>
      <dgm:spPr/>
      <dgm:t>
        <a:bodyPr/>
        <a:lstStyle/>
        <a:p>
          <a:endParaRPr lang="en-GB">
            <a:latin typeface="Tahoma" pitchFamily="34" charset="0"/>
            <a:cs typeface="Tahoma" pitchFamily="34" charset="0"/>
          </a:endParaRPr>
        </a:p>
      </dgm:t>
    </dgm:pt>
    <dgm:pt modelId="{21A807AA-832C-44CF-B4D1-FB871D0EF56F}">
      <dgm:prSet phldrT="[Text]" custT="1"/>
      <dgm:spPr>
        <a:ln>
          <a:solidFill>
            <a:srgbClr val="CCCCFF"/>
          </a:solidFill>
        </a:ln>
      </dgm:spPr>
      <dgm:t>
        <a:bodyPr/>
        <a:lstStyle/>
        <a:p>
          <a:r>
            <a:rPr lang="en-US" sz="2400" b="1" dirty="0">
              <a:solidFill>
                <a:srgbClr val="FF6600"/>
              </a:solidFill>
              <a:latin typeface="Tahoma" panose="020B0604030504040204" pitchFamily="34" charset="0"/>
              <a:ea typeface="Tahoma" panose="020B0604030504040204" pitchFamily="34" charset="0"/>
              <a:cs typeface="Tahoma" panose="020B0604030504040204" pitchFamily="34" charset="0"/>
            </a:rPr>
            <a:t>Data for primary </a:t>
          </a:r>
          <a:r>
            <a:rPr lang="en-US" sz="2400" b="1" i="1" dirty="0">
              <a:solidFill>
                <a:srgbClr val="FF6600"/>
              </a:solidFill>
              <a:latin typeface="Tahoma" panose="020B0604030504040204" pitchFamily="34" charset="0"/>
              <a:ea typeface="Tahoma" panose="020B0604030504040204" pitchFamily="34" charset="0"/>
              <a:cs typeface="Tahoma" panose="020B0604030504040204" pitchFamily="34" charset="0"/>
            </a:rPr>
            <a:t>vs. </a:t>
          </a:r>
          <a:r>
            <a:rPr lang="en-US" sz="2400" b="1" dirty="0">
              <a:solidFill>
                <a:srgbClr val="FF6600"/>
              </a:solidFill>
              <a:latin typeface="Tahoma" panose="020B0604030504040204" pitchFamily="34" charset="0"/>
              <a:ea typeface="Tahoma" panose="020B0604030504040204" pitchFamily="34" charset="0"/>
              <a:cs typeface="Tahoma" panose="020B0604030504040204" pitchFamily="34" charset="0"/>
            </a:rPr>
            <a:t>secondary prevention</a:t>
          </a:r>
          <a:endParaRPr lang="en-GB" sz="2400" b="1" dirty="0">
            <a:solidFill>
              <a:srgbClr val="FF6600"/>
            </a:solidFill>
            <a:latin typeface="Tahoma" pitchFamily="34" charset="0"/>
            <a:ea typeface="Tahoma" pitchFamily="34" charset="0"/>
            <a:cs typeface="Tahoma" pitchFamily="34" charset="0"/>
          </a:endParaRPr>
        </a:p>
      </dgm:t>
    </dgm:pt>
    <dgm:pt modelId="{33E4E977-A54F-4144-AC8F-CE89F253A975}" type="parTrans" cxnId="{F59782F9-078B-4A91-87A7-6588E8A21218}">
      <dgm:prSet/>
      <dgm:spPr/>
      <dgm:t>
        <a:bodyPr/>
        <a:lstStyle/>
        <a:p>
          <a:endParaRPr lang="en-GB"/>
        </a:p>
      </dgm:t>
    </dgm:pt>
    <dgm:pt modelId="{5446A9C2-0C9A-48D6-9964-F106AD90B69E}" type="sibTrans" cxnId="{F59782F9-078B-4A91-87A7-6588E8A21218}">
      <dgm:prSet/>
      <dgm:spPr/>
      <dgm:t>
        <a:bodyPr/>
        <a:lstStyle/>
        <a:p>
          <a:endParaRPr lang="en-GB"/>
        </a:p>
      </dgm:t>
    </dgm:pt>
    <dgm:pt modelId="{15AC8CD3-45BE-4458-A39A-E806B6632707}" type="pres">
      <dgm:prSet presAssocID="{17BB0121-169B-44A2-9804-83E5058F3F7D}" presName="linear" presStyleCnt="0">
        <dgm:presLayoutVars>
          <dgm:dir/>
          <dgm:animLvl val="lvl"/>
          <dgm:resizeHandles val="exact"/>
        </dgm:presLayoutVars>
      </dgm:prSet>
      <dgm:spPr/>
    </dgm:pt>
    <dgm:pt modelId="{C08C79EF-A5BE-4E94-892E-87F19CD44CC3}" type="pres">
      <dgm:prSet presAssocID="{D319B5A3-DA84-4B55-B1B8-3747BA48F3C8}" presName="parentLin" presStyleCnt="0"/>
      <dgm:spPr/>
    </dgm:pt>
    <dgm:pt modelId="{DDF115FE-5C12-4CCE-B5A6-FC89C5EAF85A}" type="pres">
      <dgm:prSet presAssocID="{D319B5A3-DA84-4B55-B1B8-3747BA48F3C8}" presName="parentLeftMargin" presStyleLbl="node1" presStyleIdx="0" presStyleCnt="1"/>
      <dgm:spPr/>
    </dgm:pt>
    <dgm:pt modelId="{D8CE061E-CD5C-4C99-B0E1-28AF4C1698D7}" type="pres">
      <dgm:prSet presAssocID="{D319B5A3-DA84-4B55-B1B8-3747BA48F3C8}" presName="parentText" presStyleLbl="node1" presStyleIdx="0" presStyleCnt="1" custLinFactY="-100000" custLinFactNeighborX="14286" custLinFactNeighborY="-120456">
        <dgm:presLayoutVars>
          <dgm:chMax val="0"/>
          <dgm:bulletEnabled val="1"/>
        </dgm:presLayoutVars>
      </dgm:prSet>
      <dgm:spPr/>
    </dgm:pt>
    <dgm:pt modelId="{EDD536B2-2556-4CF8-8871-14FF2686C95A}" type="pres">
      <dgm:prSet presAssocID="{D319B5A3-DA84-4B55-B1B8-3747BA48F3C8}" presName="negativeSpace" presStyleCnt="0"/>
      <dgm:spPr/>
    </dgm:pt>
    <dgm:pt modelId="{F2F8E4D1-BB0F-48A6-9A69-F4004FA342D5}" type="pres">
      <dgm:prSet presAssocID="{D319B5A3-DA84-4B55-B1B8-3747BA48F3C8}" presName="childText" presStyleLbl="conFgAcc1" presStyleIdx="0" presStyleCnt="1" custScaleX="100000" custScaleY="134335">
        <dgm:presLayoutVars>
          <dgm:bulletEnabled val="1"/>
        </dgm:presLayoutVars>
      </dgm:prSet>
      <dgm:spPr/>
    </dgm:pt>
  </dgm:ptLst>
  <dgm:cxnLst>
    <dgm:cxn modelId="{D0B525C8-CEB9-4557-8FF7-3139716CEE5A}" type="presOf" srcId="{D319B5A3-DA84-4B55-B1B8-3747BA48F3C8}" destId="{DDF115FE-5C12-4CCE-B5A6-FC89C5EAF85A}" srcOrd="0" destOrd="0" presId="urn:microsoft.com/office/officeart/2005/8/layout/list1"/>
    <dgm:cxn modelId="{2253CBAF-D83F-4199-B80D-2B51E95EA42F}" type="presOf" srcId="{409BD5F4-A302-4AD5-A237-CFBD2B2359A0}" destId="{F2F8E4D1-BB0F-48A6-9A69-F4004FA342D5}" srcOrd="0" destOrd="0" presId="urn:microsoft.com/office/officeart/2005/8/layout/list1"/>
    <dgm:cxn modelId="{8630A361-ED81-4907-92F8-17E0596CFA77}" type="presOf" srcId="{D319B5A3-DA84-4B55-B1B8-3747BA48F3C8}" destId="{D8CE061E-CD5C-4C99-B0E1-28AF4C1698D7}" srcOrd="1" destOrd="0" presId="urn:microsoft.com/office/officeart/2005/8/layout/list1"/>
    <dgm:cxn modelId="{F8BC0D29-E15A-48C8-BE1B-7058458BA916}" srcId="{D319B5A3-DA84-4B55-B1B8-3747BA48F3C8}" destId="{C90312F6-CD3A-45CE-ADAC-49729833FCA5}" srcOrd="1" destOrd="0" parTransId="{E965EDC1-3FD5-48DD-BDD4-8DBAA70081FB}" sibTransId="{4B6D528E-A7A5-436C-B629-B26C6CD00200}"/>
    <dgm:cxn modelId="{F59782F9-078B-4A91-87A7-6588E8A21218}" srcId="{D319B5A3-DA84-4B55-B1B8-3747BA48F3C8}" destId="{21A807AA-832C-44CF-B4D1-FB871D0EF56F}" srcOrd="2" destOrd="0" parTransId="{33E4E977-A54F-4144-AC8F-CE89F253A975}" sibTransId="{5446A9C2-0C9A-48D6-9964-F106AD90B69E}"/>
    <dgm:cxn modelId="{DC0340B5-1B41-47E3-B7B9-4FBB34024692}" type="presOf" srcId="{21A807AA-832C-44CF-B4D1-FB871D0EF56F}" destId="{F2F8E4D1-BB0F-48A6-9A69-F4004FA342D5}" srcOrd="0" destOrd="2" presId="urn:microsoft.com/office/officeart/2005/8/layout/list1"/>
    <dgm:cxn modelId="{29C0D3EE-DA49-4D28-843E-624A0AB33843}" type="presOf" srcId="{17BB0121-169B-44A2-9804-83E5058F3F7D}" destId="{15AC8CD3-45BE-4458-A39A-E806B6632707}" srcOrd="0" destOrd="0" presId="urn:microsoft.com/office/officeart/2005/8/layout/list1"/>
    <dgm:cxn modelId="{D92E7B4A-CE25-4873-8166-413445FDFBD1}" srcId="{D319B5A3-DA84-4B55-B1B8-3747BA48F3C8}" destId="{409BD5F4-A302-4AD5-A237-CFBD2B2359A0}" srcOrd="0" destOrd="0" parTransId="{840B63FB-B48E-487D-A632-BAAFDC5070EE}" sibTransId="{58138F0F-C3BD-4FC6-BEB8-B2DA0B644789}"/>
    <dgm:cxn modelId="{152E325F-9C15-4484-92C7-AF9F1E0AFF45}" srcId="{17BB0121-169B-44A2-9804-83E5058F3F7D}" destId="{D319B5A3-DA84-4B55-B1B8-3747BA48F3C8}" srcOrd="0" destOrd="0" parTransId="{76574432-4D80-41A5-86B6-4C50381D7F04}" sibTransId="{35EDDA0C-7818-4BA1-86B5-3A80BC803831}"/>
    <dgm:cxn modelId="{8A27E9B6-6744-4F99-959F-30D3B4DEE19F}" type="presOf" srcId="{C90312F6-CD3A-45CE-ADAC-49729833FCA5}" destId="{F2F8E4D1-BB0F-48A6-9A69-F4004FA342D5}" srcOrd="0" destOrd="1" presId="urn:microsoft.com/office/officeart/2005/8/layout/list1"/>
    <dgm:cxn modelId="{480C99D7-30C2-4AEA-A1BA-FACE5FC698B0}" type="presParOf" srcId="{15AC8CD3-45BE-4458-A39A-E806B6632707}" destId="{C08C79EF-A5BE-4E94-892E-87F19CD44CC3}" srcOrd="0" destOrd="0" presId="urn:microsoft.com/office/officeart/2005/8/layout/list1"/>
    <dgm:cxn modelId="{BDF448BB-377C-4506-B6AA-113CA4B91958}" type="presParOf" srcId="{C08C79EF-A5BE-4E94-892E-87F19CD44CC3}" destId="{DDF115FE-5C12-4CCE-B5A6-FC89C5EAF85A}" srcOrd="0" destOrd="0" presId="urn:microsoft.com/office/officeart/2005/8/layout/list1"/>
    <dgm:cxn modelId="{B9DA5E05-6105-47F0-B049-37E3FA3C4C34}" type="presParOf" srcId="{C08C79EF-A5BE-4E94-892E-87F19CD44CC3}" destId="{D8CE061E-CD5C-4C99-B0E1-28AF4C1698D7}" srcOrd="1" destOrd="0" presId="urn:microsoft.com/office/officeart/2005/8/layout/list1"/>
    <dgm:cxn modelId="{C89B4E8B-BF68-4889-A642-7E3DD2672B61}" type="presParOf" srcId="{15AC8CD3-45BE-4458-A39A-E806B6632707}" destId="{EDD536B2-2556-4CF8-8871-14FF2686C95A}" srcOrd="1" destOrd="0" presId="urn:microsoft.com/office/officeart/2005/8/layout/list1"/>
    <dgm:cxn modelId="{5BA47212-9FCA-4C66-ACDD-65A1BE6D4A7F}" type="presParOf" srcId="{15AC8CD3-45BE-4458-A39A-E806B6632707}" destId="{F2F8E4D1-BB0F-48A6-9A69-F4004FA342D5}"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F8E4D1-BB0F-48A6-9A69-F4004FA342D5}">
      <dsp:nvSpPr>
        <dsp:cNvPr id="0" name=""/>
        <dsp:cNvSpPr/>
      </dsp:nvSpPr>
      <dsp:spPr>
        <a:xfrm>
          <a:off x="0" y="1019874"/>
          <a:ext cx="7992888" cy="3575661"/>
        </a:xfrm>
        <a:prstGeom prst="rect">
          <a:avLst/>
        </a:prstGeom>
        <a:solidFill>
          <a:schemeClr val="lt1">
            <a:alpha val="90000"/>
            <a:hueOff val="0"/>
            <a:satOff val="0"/>
            <a:lumOff val="0"/>
            <a:alphaOff val="0"/>
          </a:schemeClr>
        </a:solidFill>
        <a:ln w="9525" cap="flat" cmpd="sng" algn="ctr">
          <a:solidFill>
            <a:srgbClr val="CCCCFF"/>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20337" tIns="1353820" rIns="620337" bIns="170688" numCol="1" spcCol="1270" anchor="t" anchorCtr="0">
          <a:noAutofit/>
        </a:bodyPr>
        <a:lstStyle/>
        <a:p>
          <a:pPr marL="228600" lvl="1" indent="-228600" algn="l" defTabSz="1066800">
            <a:lnSpc>
              <a:spcPct val="90000"/>
            </a:lnSpc>
            <a:spcBef>
              <a:spcPct val="0"/>
            </a:spcBef>
            <a:spcAft>
              <a:spcPct val="15000"/>
            </a:spcAft>
            <a:buChar char="•"/>
          </a:pPr>
          <a:r>
            <a:rPr lang="en-GB" sz="2400" b="1" kern="1200" dirty="0">
              <a:solidFill>
                <a:srgbClr val="F7700B"/>
              </a:solidFill>
              <a:latin typeface="Tahoma" pitchFamily="34" charset="0"/>
              <a:ea typeface="Tahoma" pitchFamily="34" charset="0"/>
              <a:cs typeface="Tahoma" pitchFamily="34" charset="0"/>
            </a:rPr>
            <a:t>Access</a:t>
          </a:r>
        </a:p>
        <a:p>
          <a:pPr marL="228600" lvl="1" indent="-228600" algn="l" defTabSz="1066800">
            <a:lnSpc>
              <a:spcPct val="90000"/>
            </a:lnSpc>
            <a:spcBef>
              <a:spcPct val="0"/>
            </a:spcBef>
            <a:spcAft>
              <a:spcPct val="15000"/>
            </a:spcAft>
            <a:buChar char="•"/>
          </a:pPr>
          <a:r>
            <a:rPr lang="en-GB" sz="2400" b="1" kern="1200" dirty="0">
              <a:solidFill>
                <a:srgbClr val="F7700B"/>
              </a:solidFill>
              <a:latin typeface="Tahoma" pitchFamily="34" charset="0"/>
              <a:ea typeface="Tahoma" pitchFamily="34" charset="0"/>
              <a:cs typeface="Tahoma" pitchFamily="34" charset="0"/>
            </a:rPr>
            <a:t>Funding</a:t>
          </a:r>
        </a:p>
        <a:p>
          <a:pPr marL="228600" lvl="1" indent="-228600" algn="l" defTabSz="1066800">
            <a:lnSpc>
              <a:spcPct val="90000"/>
            </a:lnSpc>
            <a:spcBef>
              <a:spcPct val="0"/>
            </a:spcBef>
            <a:spcAft>
              <a:spcPct val="15000"/>
            </a:spcAft>
            <a:buChar char="•"/>
          </a:pPr>
          <a:r>
            <a:rPr lang="en-US" sz="2400" b="1" kern="1200" dirty="0">
              <a:solidFill>
                <a:srgbClr val="FF6600"/>
              </a:solidFill>
              <a:latin typeface="Tahoma" panose="020B0604030504040204" pitchFamily="34" charset="0"/>
              <a:ea typeface="Tahoma" panose="020B0604030504040204" pitchFamily="34" charset="0"/>
              <a:cs typeface="Tahoma" panose="020B0604030504040204" pitchFamily="34" charset="0"/>
            </a:rPr>
            <a:t>Data for primary </a:t>
          </a:r>
          <a:r>
            <a:rPr lang="en-US" sz="2400" b="1" i="1" kern="1200" dirty="0">
              <a:solidFill>
                <a:srgbClr val="FF6600"/>
              </a:solidFill>
              <a:latin typeface="Tahoma" panose="020B0604030504040204" pitchFamily="34" charset="0"/>
              <a:ea typeface="Tahoma" panose="020B0604030504040204" pitchFamily="34" charset="0"/>
              <a:cs typeface="Tahoma" panose="020B0604030504040204" pitchFamily="34" charset="0"/>
            </a:rPr>
            <a:t>vs. </a:t>
          </a:r>
          <a:r>
            <a:rPr lang="en-US" sz="2400" b="1" kern="1200" dirty="0">
              <a:solidFill>
                <a:srgbClr val="FF6600"/>
              </a:solidFill>
              <a:latin typeface="Tahoma" panose="020B0604030504040204" pitchFamily="34" charset="0"/>
              <a:ea typeface="Tahoma" panose="020B0604030504040204" pitchFamily="34" charset="0"/>
              <a:cs typeface="Tahoma" panose="020B0604030504040204" pitchFamily="34" charset="0"/>
            </a:rPr>
            <a:t>secondary prevention</a:t>
          </a:r>
          <a:endParaRPr lang="en-GB" sz="2400" b="1" kern="1200" dirty="0">
            <a:solidFill>
              <a:srgbClr val="FF6600"/>
            </a:solidFill>
            <a:latin typeface="Tahoma" panose="020B0604030504040204" pitchFamily="34" charset="0"/>
            <a:ea typeface="Tahoma" panose="020B0604030504040204" pitchFamily="34" charset="0"/>
            <a:cs typeface="Tahoma" panose="020B0604030504040204" pitchFamily="34" charset="0"/>
          </a:endParaRPr>
        </a:p>
      </dsp:txBody>
      <dsp:txXfrm>
        <a:off x="0" y="1019874"/>
        <a:ext cx="7992888" cy="3575661"/>
      </dsp:txXfrm>
    </dsp:sp>
    <dsp:sp modelId="{D8CE061E-CD5C-4C99-B0E1-28AF4C1698D7}">
      <dsp:nvSpPr>
        <dsp:cNvPr id="0" name=""/>
        <dsp:cNvSpPr/>
      </dsp:nvSpPr>
      <dsp:spPr>
        <a:xfrm>
          <a:off x="456737" y="0"/>
          <a:ext cx="5595021" cy="1918800"/>
        </a:xfrm>
        <a:prstGeom prst="roundRect">
          <a:avLst/>
        </a:prstGeom>
        <a:solidFill>
          <a:srgbClr val="FF8029"/>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1478" tIns="0" rIns="211478" bIns="0" numCol="1" spcCol="1270" anchor="ctr" anchorCtr="0">
          <a:noAutofit/>
        </a:bodyPr>
        <a:lstStyle/>
        <a:p>
          <a:pPr marL="0" lvl="0" indent="0" algn="l" defTabSz="1422400">
            <a:lnSpc>
              <a:spcPct val="90000"/>
            </a:lnSpc>
            <a:spcBef>
              <a:spcPct val="0"/>
            </a:spcBef>
            <a:spcAft>
              <a:spcPct val="35000"/>
            </a:spcAft>
            <a:buNone/>
          </a:pPr>
          <a:r>
            <a:rPr lang="en-GB" sz="3200" b="1" kern="1200" dirty="0">
              <a:latin typeface="Tahoma" pitchFamily="34" charset="0"/>
              <a:ea typeface="Tahoma" pitchFamily="34" charset="0"/>
              <a:cs typeface="Tahoma" pitchFamily="34" charset="0"/>
            </a:rPr>
            <a:t>Secondary prevention </a:t>
          </a:r>
        </a:p>
      </dsp:txBody>
      <dsp:txXfrm>
        <a:off x="550405" y="93668"/>
        <a:ext cx="5407685" cy="1731464"/>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9738" cy="501650"/>
          </a:xfrm>
          <a:prstGeom prst="rect">
            <a:avLst/>
          </a:prstGeom>
        </p:spPr>
        <p:txBody>
          <a:bodyPr vert="horz" lIns="91440" tIns="45720" rIns="91440" bIns="45720" rtlCol="0"/>
          <a:lstStyle>
            <a:lvl1pPr algn="l">
              <a:defRPr sz="1200"/>
            </a:lvl1pPr>
          </a:lstStyle>
          <a:p>
            <a:endParaRPr lang="en-GB"/>
          </a:p>
        </p:txBody>
      </p:sp>
      <p:sp>
        <p:nvSpPr>
          <p:cNvPr id="3" name="Platshållare för datum 2"/>
          <p:cNvSpPr>
            <a:spLocks noGrp="1"/>
          </p:cNvSpPr>
          <p:nvPr>
            <p:ph type="dt" idx="1"/>
          </p:nvPr>
        </p:nvSpPr>
        <p:spPr>
          <a:xfrm>
            <a:off x="3894138" y="0"/>
            <a:ext cx="2979737" cy="501650"/>
          </a:xfrm>
          <a:prstGeom prst="rect">
            <a:avLst/>
          </a:prstGeom>
        </p:spPr>
        <p:txBody>
          <a:bodyPr vert="horz" lIns="91440" tIns="45720" rIns="91440" bIns="45720" rtlCol="0"/>
          <a:lstStyle>
            <a:lvl1pPr algn="r">
              <a:defRPr sz="1200"/>
            </a:lvl1pPr>
          </a:lstStyle>
          <a:p>
            <a:fld id="{EE543014-EE93-4B51-9E04-CE1904D6BD07}" type="datetimeFigureOut">
              <a:rPr lang="en-GB" smtClean="0"/>
              <a:t>06/12/2016</a:t>
            </a:fld>
            <a:endParaRPr lang="en-GB"/>
          </a:p>
        </p:txBody>
      </p:sp>
      <p:sp>
        <p:nvSpPr>
          <p:cNvPr id="4" name="Platshållare för bildobjekt 3"/>
          <p:cNvSpPr>
            <a:spLocks noGrp="1" noRot="1" noChangeAspect="1"/>
          </p:cNvSpPr>
          <p:nvPr>
            <p:ph type="sldImg" idx="2"/>
          </p:nvPr>
        </p:nvSpPr>
        <p:spPr>
          <a:xfrm>
            <a:off x="1000125" y="1250950"/>
            <a:ext cx="4875213" cy="3375025"/>
          </a:xfrm>
          <a:prstGeom prst="rect">
            <a:avLst/>
          </a:prstGeom>
          <a:noFill/>
          <a:ln w="12700">
            <a:solidFill>
              <a:prstClr val="black"/>
            </a:solidFill>
          </a:ln>
        </p:spPr>
        <p:txBody>
          <a:bodyPr vert="horz" lIns="91440" tIns="45720" rIns="91440" bIns="45720" rtlCol="0" anchor="ctr"/>
          <a:lstStyle/>
          <a:p>
            <a:endParaRPr lang="en-GB"/>
          </a:p>
        </p:txBody>
      </p:sp>
      <p:sp>
        <p:nvSpPr>
          <p:cNvPr id="5" name="Platshållare för anteckningar 4"/>
          <p:cNvSpPr>
            <a:spLocks noGrp="1"/>
          </p:cNvSpPr>
          <p:nvPr>
            <p:ph type="body" sz="quarter" idx="3"/>
          </p:nvPr>
        </p:nvSpPr>
        <p:spPr>
          <a:xfrm>
            <a:off x="687388" y="4813300"/>
            <a:ext cx="5500687" cy="3938588"/>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a:p>
        </p:txBody>
      </p:sp>
      <p:sp>
        <p:nvSpPr>
          <p:cNvPr id="6" name="Platshållare för sidfot 5"/>
          <p:cNvSpPr>
            <a:spLocks noGrp="1"/>
          </p:cNvSpPr>
          <p:nvPr>
            <p:ph type="ftr" sz="quarter" idx="4"/>
          </p:nvPr>
        </p:nvSpPr>
        <p:spPr>
          <a:xfrm>
            <a:off x="0" y="9501188"/>
            <a:ext cx="2979738" cy="501650"/>
          </a:xfrm>
          <a:prstGeom prst="rect">
            <a:avLst/>
          </a:prstGeom>
        </p:spPr>
        <p:txBody>
          <a:bodyPr vert="horz" lIns="91440" tIns="45720" rIns="91440" bIns="45720" rtlCol="0" anchor="b"/>
          <a:lstStyle>
            <a:lvl1pPr algn="l">
              <a:defRPr sz="1200"/>
            </a:lvl1pPr>
          </a:lstStyle>
          <a:p>
            <a:endParaRPr lang="en-GB"/>
          </a:p>
        </p:txBody>
      </p:sp>
      <p:sp>
        <p:nvSpPr>
          <p:cNvPr id="7" name="Platshållare för bildnummer 6"/>
          <p:cNvSpPr>
            <a:spLocks noGrp="1"/>
          </p:cNvSpPr>
          <p:nvPr>
            <p:ph type="sldNum" sz="quarter" idx="5"/>
          </p:nvPr>
        </p:nvSpPr>
        <p:spPr>
          <a:xfrm>
            <a:off x="3894138" y="9501188"/>
            <a:ext cx="2979737" cy="501650"/>
          </a:xfrm>
          <a:prstGeom prst="rect">
            <a:avLst/>
          </a:prstGeom>
        </p:spPr>
        <p:txBody>
          <a:bodyPr vert="horz" lIns="91440" tIns="45720" rIns="91440" bIns="45720" rtlCol="0" anchor="b"/>
          <a:lstStyle>
            <a:lvl1pPr algn="r">
              <a:defRPr sz="1200"/>
            </a:lvl1pPr>
          </a:lstStyle>
          <a:p>
            <a:fld id="{E641CE09-28D5-4CB7-9197-F217B2A76507}" type="slidenum">
              <a:rPr lang="en-GB" smtClean="0"/>
              <a:t>‹#›</a:t>
            </a:fld>
            <a:endParaRPr lang="en-GB"/>
          </a:p>
        </p:txBody>
      </p:sp>
    </p:spTree>
    <p:extLst>
      <p:ext uri="{BB962C8B-B14F-4D97-AF65-F5344CB8AC3E}">
        <p14:creationId xmlns:p14="http://schemas.microsoft.com/office/powerpoint/2010/main" val="537661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bwMode="auto">
          <a:noFill/>
          <a:ln>
            <a:miter lim="800000"/>
            <a:headEnd/>
            <a:tailEnd/>
          </a:ln>
        </p:spPr>
        <p:txBody>
          <a:bodyPr/>
          <a:lstStyle/>
          <a:p>
            <a:fld id="{5FB8821A-E864-48BB-85E4-DFB757EE4057}" type="slidenum">
              <a:rPr lang="de-DE" altLang="en-US" smtClean="0">
                <a:latin typeface="Arial" pitchFamily="34" charset="0"/>
              </a:rPr>
              <a:pPr/>
              <a:t>4</a:t>
            </a:fld>
            <a:endParaRPr lang="de-DE" altLang="en-US">
              <a:latin typeface="Arial" pitchFamily="34" charset="0"/>
            </a:endParaRPr>
          </a:p>
        </p:txBody>
      </p:sp>
      <p:sp>
        <p:nvSpPr>
          <p:cNvPr id="23555" name="Slide Image Placeholder 1"/>
          <p:cNvSpPr>
            <a:spLocks noGrp="1" noRot="1" noChangeAspect="1" noTextEdit="1"/>
          </p:cNvSpPr>
          <p:nvPr>
            <p:ph type="sldImg"/>
          </p:nvPr>
        </p:nvSpPr>
        <p:spPr bwMode="auto">
          <a:xfrm>
            <a:off x="952500" y="685800"/>
            <a:ext cx="4954588" cy="3430588"/>
          </a:xfrm>
          <a:noFill/>
          <a:ln>
            <a:solidFill>
              <a:srgbClr val="000000"/>
            </a:solidFill>
            <a:miter lim="800000"/>
            <a:headEnd/>
            <a:tailEnd/>
          </a:ln>
        </p:spPr>
      </p:sp>
      <p:sp>
        <p:nvSpPr>
          <p:cNvPr id="23556" name="Notes Placeholder 2"/>
          <p:cNvSpPr>
            <a:spLocks noGrp="1"/>
          </p:cNvSpPr>
          <p:nvPr>
            <p:ph type="body" idx="1"/>
          </p:nvPr>
        </p:nvSpPr>
        <p:spPr bwMode="auto">
          <a:noFill/>
        </p:spPr>
        <p:txBody>
          <a:bodyPr wrap="square" lIns="95560" tIns="47780" rIns="95560" bIns="47780" numCol="1" anchor="t" anchorCtr="0" compatLnSpc="1">
            <a:prstTxWarp prst="textNoShape">
              <a:avLst/>
            </a:prstTxWarp>
          </a:bodyPr>
          <a:lstStyle/>
          <a:p>
            <a:pPr defTabSz="954088" eaLnBrk="1" hangingPunct="1">
              <a:spcBef>
                <a:spcPct val="0"/>
              </a:spcBef>
            </a:pPr>
            <a:endParaRPr lang="en-GB" altLang="en-US" sz="1300">
              <a:solidFill>
                <a:srgbClr val="48207E"/>
              </a:solidFill>
              <a:latin typeface="Georgia" pitchFamily="18" charset="0"/>
            </a:endParaRPr>
          </a:p>
        </p:txBody>
      </p:sp>
      <p:sp>
        <p:nvSpPr>
          <p:cNvPr id="23557" name="Slide Number Placeholder 3"/>
          <p:cNvSpPr txBox="1">
            <a:spLocks noGrp="1"/>
          </p:cNvSpPr>
          <p:nvPr/>
        </p:nvSpPr>
        <p:spPr bwMode="auto">
          <a:xfrm>
            <a:off x="3886200" y="8686800"/>
            <a:ext cx="2971800" cy="457200"/>
          </a:xfrm>
          <a:prstGeom prst="rect">
            <a:avLst/>
          </a:prstGeom>
          <a:noFill/>
          <a:ln w="9525">
            <a:noFill/>
            <a:miter lim="800000"/>
            <a:headEnd/>
            <a:tailEnd/>
          </a:ln>
        </p:spPr>
        <p:txBody>
          <a:bodyPr lIns="95560" tIns="47780" rIns="95560" bIns="47780" anchor="b"/>
          <a:lstStyle/>
          <a:p>
            <a:pPr algn="r" defTabSz="955675" eaLnBrk="0" hangingPunct="0"/>
            <a:fld id="{A433A877-A40E-4FF1-8AFD-66AB39667F62}" type="slidenum">
              <a:rPr lang="en-US" altLang="en-US" sz="1200">
                <a:latin typeface="Calibri" pitchFamily="34" charset="0"/>
                <a:ea typeface="MS PGothic" pitchFamily="34" charset="-128"/>
              </a:rPr>
              <a:pPr algn="r" defTabSz="955675" eaLnBrk="0" hangingPunct="0"/>
              <a:t>4</a:t>
            </a:fld>
            <a:endParaRPr lang="en-US" altLang="en-US" sz="1200">
              <a:latin typeface="Calibri" pitchFamily="34" charset="0"/>
              <a:ea typeface="MS PGothic" pitchFamily="34" charset="-128"/>
            </a:endParaRPr>
          </a:p>
        </p:txBody>
      </p:sp>
    </p:spTree>
    <p:extLst>
      <p:ext uri="{BB962C8B-B14F-4D97-AF65-F5344CB8AC3E}">
        <p14:creationId xmlns:p14="http://schemas.microsoft.com/office/powerpoint/2010/main" val="1562402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obesity, diabetes, smoking, unhealthy diet, sedentary lifestyle, stress, or excessive alcohol intake etc. </a:t>
            </a:r>
            <a:r>
              <a:rPr lang="en-GB" b="1" dirty="0"/>
              <a:t>Prevention in the general population</a:t>
            </a:r>
            <a:r>
              <a:rPr lang="en-GB" dirty="0"/>
              <a:t> is essential to reduce the burden of CVD. </a:t>
            </a:r>
            <a:endParaRPr lang="es-ES" dirty="0"/>
          </a:p>
        </p:txBody>
      </p:sp>
      <p:sp>
        <p:nvSpPr>
          <p:cNvPr id="4" name="Slide Number Placeholder 3"/>
          <p:cNvSpPr>
            <a:spLocks noGrp="1"/>
          </p:cNvSpPr>
          <p:nvPr>
            <p:ph type="sldNum" sz="quarter" idx="10"/>
          </p:nvPr>
        </p:nvSpPr>
        <p:spPr/>
        <p:txBody>
          <a:bodyPr/>
          <a:lstStyle/>
          <a:p>
            <a:pPr>
              <a:defRPr/>
            </a:pPr>
            <a:fld id="{0CB4FB89-FD55-4344-AD8F-878726DB8E66}" type="slidenum">
              <a:rPr lang="es-ES" altLang="en-US" smtClean="0"/>
              <a:pPr>
                <a:defRPr/>
              </a:pPr>
              <a:t>9</a:t>
            </a:fld>
            <a:endParaRPr lang="es-ES" altLang="en-US"/>
          </a:p>
        </p:txBody>
      </p:sp>
    </p:spTree>
    <p:extLst>
      <p:ext uri="{BB962C8B-B14F-4D97-AF65-F5344CB8AC3E}">
        <p14:creationId xmlns:p14="http://schemas.microsoft.com/office/powerpoint/2010/main" val="37531000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dirty="0"/>
              <a:t>Additionally, risk populations need to get regular follow ups for CVD risk factors.  Education is needed to empower patients and make them understand the importance of life style changes, take the suggested medication and when to seek care.</a:t>
            </a:r>
            <a:endParaRPr lang="es-ES" dirty="0"/>
          </a:p>
          <a:p>
            <a:endParaRPr lang="es-ES" dirty="0"/>
          </a:p>
        </p:txBody>
      </p:sp>
      <p:sp>
        <p:nvSpPr>
          <p:cNvPr id="4" name="Slide Number Placeholder 3"/>
          <p:cNvSpPr>
            <a:spLocks noGrp="1"/>
          </p:cNvSpPr>
          <p:nvPr>
            <p:ph type="sldNum" sz="quarter" idx="10"/>
          </p:nvPr>
        </p:nvSpPr>
        <p:spPr/>
        <p:txBody>
          <a:bodyPr/>
          <a:lstStyle/>
          <a:p>
            <a:pPr>
              <a:defRPr/>
            </a:pPr>
            <a:fld id="{0CB4FB89-FD55-4344-AD8F-878726DB8E66}" type="slidenum">
              <a:rPr lang="es-ES" altLang="en-US" smtClean="0"/>
              <a:pPr>
                <a:defRPr/>
              </a:pPr>
              <a:t>10</a:t>
            </a:fld>
            <a:endParaRPr lang="es-ES" altLang="en-US"/>
          </a:p>
        </p:txBody>
      </p:sp>
    </p:spTree>
    <p:extLst>
      <p:ext uri="{BB962C8B-B14F-4D97-AF65-F5344CB8AC3E}">
        <p14:creationId xmlns:p14="http://schemas.microsoft.com/office/powerpoint/2010/main" val="29766536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0" marR="0" lvl="0" indent="0" algn="just" defTabSz="914400" rtl="0" eaLnBrk="0" fontAlgn="base" latinLnBrk="0" hangingPunct="0">
              <a:lnSpc>
                <a:spcPct val="100000"/>
              </a:lnSpc>
              <a:spcBef>
                <a:spcPct val="0"/>
              </a:spcBef>
              <a:spcAft>
                <a:spcPct val="0"/>
              </a:spcAft>
              <a:buClrTx/>
              <a:buSzTx/>
              <a:buFontTx/>
              <a:buNone/>
              <a:tabLst>
                <a:tab pos="712788" algn="l"/>
                <a:tab pos="1803400" algn="r"/>
                <a:tab pos="2757488" algn="r"/>
                <a:tab pos="3708400" algn="r"/>
                <a:tab pos="4662488" algn="r"/>
              </a:tabLst>
            </a:pPr>
            <a:r>
              <a:rPr kumimoji="0" lang="en-GB" sz="1200" b="0" i="0" u="none" strike="noStrike" cap="none" normalizeH="0" baseline="0" dirty="0">
                <a:ln>
                  <a:noFill/>
                </a:ln>
                <a:solidFill>
                  <a:schemeClr val="tx1"/>
                </a:solidFill>
                <a:effectLst/>
                <a:latin typeface="Tahoma" pitchFamily="34" charset="0"/>
                <a:ea typeface="Times New Roman" pitchFamily="18" charset="0"/>
                <a:cs typeface="Arial" pitchFamily="34" charset="0"/>
              </a:rPr>
              <a:t>Good </a:t>
            </a:r>
            <a:r>
              <a:rPr kumimoji="0" lang="en-GB" sz="1200" b="1" i="0" u="none" strike="noStrike" cap="none" normalizeH="0" baseline="0" dirty="0">
                <a:ln>
                  <a:noFill/>
                </a:ln>
                <a:solidFill>
                  <a:schemeClr val="tx1"/>
                </a:solidFill>
                <a:effectLst/>
                <a:latin typeface="Tahoma" pitchFamily="34" charset="0"/>
                <a:ea typeface="Times New Roman" pitchFamily="18" charset="0"/>
                <a:cs typeface="Arial" pitchFamily="34" charset="0"/>
              </a:rPr>
              <a:t>coordination</a:t>
            </a:r>
            <a:r>
              <a:rPr kumimoji="0" lang="en-GB" sz="1200" b="0" i="0" u="none" strike="noStrike" cap="none" normalizeH="0" baseline="0" dirty="0">
                <a:ln>
                  <a:noFill/>
                </a:ln>
                <a:solidFill>
                  <a:schemeClr val="tx1"/>
                </a:solidFill>
                <a:effectLst/>
                <a:latin typeface="Tahoma" pitchFamily="34" charset="0"/>
                <a:ea typeface="Times New Roman" pitchFamily="18" charset="0"/>
                <a:cs typeface="Arial" pitchFamily="34" charset="0"/>
              </a:rPr>
              <a:t> and </a:t>
            </a:r>
            <a:r>
              <a:rPr kumimoji="0" lang="en-GB" sz="1200" b="1" i="0" u="none" strike="noStrike" cap="none" normalizeH="0" baseline="0" dirty="0">
                <a:ln>
                  <a:noFill/>
                </a:ln>
                <a:solidFill>
                  <a:schemeClr val="tx1"/>
                </a:solidFill>
                <a:effectLst/>
                <a:latin typeface="Tahoma" pitchFamily="34" charset="0"/>
                <a:ea typeface="Times New Roman" pitchFamily="18" charset="0"/>
                <a:cs typeface="Arial" pitchFamily="34" charset="0"/>
              </a:rPr>
              <a:t>integration</a:t>
            </a:r>
            <a:r>
              <a:rPr kumimoji="0" lang="en-GB" sz="1200" b="0" i="0" u="none" strike="noStrike" cap="none" normalizeH="0" baseline="0" dirty="0">
                <a:ln>
                  <a:noFill/>
                </a:ln>
                <a:solidFill>
                  <a:schemeClr val="tx1"/>
                </a:solidFill>
                <a:effectLst/>
                <a:latin typeface="Tahoma" pitchFamily="34" charset="0"/>
                <a:ea typeface="Times New Roman" pitchFamily="18" charset="0"/>
                <a:cs typeface="Arial" pitchFamily="34" charset="0"/>
              </a:rPr>
              <a:t> between services and especially between primary and secondary care resulting in reduced waiting time for diagnostic procedures and revascularization treatment. All patients should have timely access to an appropriate range of diagnostic procedures, therapies and long-term follow-up care.  </a:t>
            </a:r>
            <a:endParaRPr kumimoji="0" lang="es-ES" sz="9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712788" algn="l"/>
                <a:tab pos="1803400" algn="r"/>
                <a:tab pos="2757488" algn="r"/>
                <a:tab pos="3708400" algn="r"/>
                <a:tab pos="4662488" algn="r"/>
              </a:tabLst>
            </a:pPr>
            <a:r>
              <a:rPr kumimoji="0" lang="en-GB" sz="1200" b="0" i="0" u="none" strike="noStrike" cap="none" normalizeH="0" baseline="0" dirty="0">
                <a:ln>
                  <a:noFill/>
                </a:ln>
                <a:solidFill>
                  <a:schemeClr val="tx1"/>
                </a:solidFill>
                <a:effectLst/>
                <a:latin typeface="Tahoma" pitchFamily="34" charset="0"/>
                <a:ea typeface="Times New Roman" pitchFamily="18" charset="0"/>
                <a:cs typeface="Arial" pitchFamily="34" charset="0"/>
              </a:rPr>
              <a:t>In emergency situations, good coordination and efficient communication process after an emergency call with emergency services and ambulances, are essential for timely services to improve outcomes.  Door to balloon time (D2B), the time from the arrival of an ST-elevation myocardial infarction (STEMI) patient at a hospital to the time of </a:t>
            </a:r>
            <a:r>
              <a:rPr kumimoji="0" lang="en-GB" sz="1200" b="0" i="0" u="none" strike="noStrike" cap="none" normalizeH="0" baseline="0" dirty="0" err="1">
                <a:ln>
                  <a:noFill/>
                </a:ln>
                <a:solidFill>
                  <a:schemeClr val="tx1"/>
                </a:solidFill>
                <a:effectLst/>
                <a:latin typeface="Tahoma" pitchFamily="34" charset="0"/>
                <a:ea typeface="Times New Roman" pitchFamily="18" charset="0"/>
                <a:cs typeface="Arial" pitchFamily="34" charset="0"/>
              </a:rPr>
              <a:t>percutaneous</a:t>
            </a:r>
            <a:r>
              <a:rPr kumimoji="0" lang="en-GB" sz="1200" b="0" i="0" u="none" strike="noStrike" cap="none" normalizeH="0" baseline="0" dirty="0">
                <a:ln>
                  <a:noFill/>
                </a:ln>
                <a:solidFill>
                  <a:schemeClr val="tx1"/>
                </a:solidFill>
                <a:effectLst/>
                <a:latin typeface="Tahoma" pitchFamily="34" charset="0"/>
                <a:ea typeface="Times New Roman" pitchFamily="18" charset="0"/>
                <a:cs typeface="Arial" pitchFamily="34" charset="0"/>
              </a:rPr>
              <a:t> coronary intervention (PCI). National and international guidelines recommend that in emergency treatment of patients with STEMI, </a:t>
            </a:r>
            <a:r>
              <a:rPr kumimoji="0" lang="en-GB" sz="1200" b="1" i="0" u="none" strike="noStrike" cap="none" normalizeH="0" baseline="0" dirty="0">
                <a:ln>
                  <a:noFill/>
                </a:ln>
                <a:solidFill>
                  <a:schemeClr val="tx1"/>
                </a:solidFill>
                <a:effectLst/>
                <a:latin typeface="Tahoma" pitchFamily="34" charset="0"/>
                <a:ea typeface="Times New Roman" pitchFamily="18" charset="0"/>
                <a:cs typeface="Arial" pitchFamily="34" charset="0"/>
              </a:rPr>
              <a:t>primary PCI should be performed within 90 minutes of arrival at the heart attack centre </a:t>
            </a:r>
            <a:r>
              <a:rPr kumimoji="0" lang="en-GB" sz="1200" b="0" i="0" u="none" strike="noStrike" cap="none" normalizeH="0" baseline="0" dirty="0">
                <a:ln>
                  <a:noFill/>
                </a:ln>
                <a:solidFill>
                  <a:schemeClr val="tx1"/>
                </a:solidFill>
                <a:effectLst/>
                <a:latin typeface="Tahoma" pitchFamily="34" charset="0"/>
                <a:ea typeface="Times New Roman" pitchFamily="18" charset="0"/>
                <a:cs typeface="Arial" pitchFamily="34" charset="0"/>
              </a:rPr>
              <a:t>and within 120 minutes of a patient</a:t>
            </a:r>
            <a:r>
              <a:rPr kumimoji="0" lang="en-GB" sz="1200" b="0" i="0" u="none" strike="noStrike" cap="none" normalizeH="0" baseline="0" dirty="0">
                <a:ln>
                  <a:noFill/>
                </a:ln>
                <a:solidFill>
                  <a:schemeClr val="tx1"/>
                </a:solidFill>
                <a:effectLst/>
                <a:latin typeface="Arial"/>
                <a:ea typeface="Times New Roman" pitchFamily="18" charset="0"/>
                <a:cs typeface="Arial" pitchFamily="34" charset="0"/>
              </a:rPr>
              <a:t>’</a:t>
            </a:r>
            <a:r>
              <a:rPr kumimoji="0" lang="en-GB" sz="1200" b="0" i="0" u="none" strike="noStrike" cap="none" normalizeH="0" baseline="0" dirty="0">
                <a:ln>
                  <a:noFill/>
                </a:ln>
                <a:solidFill>
                  <a:schemeClr val="tx1"/>
                </a:solidFill>
                <a:effectLst/>
                <a:latin typeface="Tahoma" pitchFamily="34" charset="0"/>
                <a:ea typeface="Times New Roman" pitchFamily="18" charset="0"/>
                <a:cs typeface="Arial" pitchFamily="34" charset="0"/>
              </a:rPr>
              <a:t>s call for professional help (call-to-balloon time). Most countries, at least those with data available, reach that target. The D2B time has been reduced enormously, in many countries by half, in recent years.</a:t>
            </a:r>
            <a:r>
              <a:rPr kumimoji="0" lang="en-GB"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p>
          <a:p>
            <a:pPr marL="0" marR="0" lvl="0" indent="0" algn="just" defTabSz="914400" rtl="0" eaLnBrk="0" fontAlgn="base" latinLnBrk="0" hangingPunct="0">
              <a:lnSpc>
                <a:spcPct val="100000"/>
              </a:lnSpc>
              <a:spcBef>
                <a:spcPct val="0"/>
              </a:spcBef>
              <a:spcAft>
                <a:spcPct val="0"/>
              </a:spcAft>
              <a:buClrTx/>
              <a:buSzTx/>
              <a:buFontTx/>
              <a:buNone/>
              <a:tabLst>
                <a:tab pos="712788" algn="l"/>
                <a:tab pos="1803400" algn="r"/>
                <a:tab pos="2757488" algn="r"/>
                <a:tab pos="3708400" algn="r"/>
                <a:tab pos="4662488" algn="r"/>
              </a:tabLst>
              <a:defRPr/>
            </a:pPr>
            <a:r>
              <a:rPr lang="en-GB" sz="2000" b="1" dirty="0"/>
              <a:t>Enough resources</a:t>
            </a:r>
            <a:r>
              <a:rPr lang="en-GB" sz="2000" dirty="0"/>
              <a:t> depending on national situation, such as sufficiently trained cardiologists and cardiothoracic surgeons per capita. Priority to fund primary PCI centres with cardiac catheterization labs, with sufficiently </a:t>
            </a:r>
            <a:r>
              <a:rPr lang="en-GB" sz="2000" b="1" dirty="0"/>
              <a:t>trained</a:t>
            </a:r>
            <a:r>
              <a:rPr lang="en-GB" sz="2000" dirty="0"/>
              <a:t> staff, which are easily accessible at all hours (24/7) is demonstrated that have a deep impact on mortality rates. In general, primary PCI use is increasing very quickly in Europe but huge gaps remain. The number of primary (non-stop) PCI centres is still very uneven between countries. In some countries, and even more in some regions, in Europe it is still difficult to access services 24/7.</a:t>
            </a:r>
            <a:endParaRPr lang="es-ES" sz="2000" dirty="0"/>
          </a:p>
          <a:p>
            <a:pPr marL="0" marR="0" lvl="0" indent="0" algn="just" defTabSz="914400" rtl="0" eaLnBrk="0" fontAlgn="base" latinLnBrk="0" hangingPunct="0">
              <a:lnSpc>
                <a:spcPct val="100000"/>
              </a:lnSpc>
              <a:spcBef>
                <a:spcPct val="0"/>
              </a:spcBef>
              <a:spcAft>
                <a:spcPct val="0"/>
              </a:spcAft>
              <a:buClrTx/>
              <a:buSzTx/>
              <a:buFontTx/>
              <a:buNone/>
              <a:tabLst>
                <a:tab pos="712788" algn="l"/>
                <a:tab pos="1803400" algn="r"/>
                <a:tab pos="2757488" algn="r"/>
                <a:tab pos="3708400" algn="r"/>
                <a:tab pos="4662488" algn="r"/>
              </a:tabLst>
            </a:pPr>
            <a:endParaRPr kumimoji="0" lang="en-GB" sz="2000" b="0" i="0" u="none" strike="noStrike" cap="none" normalizeH="0" baseline="0" dirty="0">
              <a:ln>
                <a:noFill/>
              </a:ln>
              <a:solidFill>
                <a:schemeClr val="tx1"/>
              </a:solidFill>
              <a:effectLst/>
              <a:latin typeface="Arial" pitchFamily="34" charset="0"/>
              <a:cs typeface="Arial" pitchFamily="34" charset="0"/>
            </a:endParaRPr>
          </a:p>
          <a:p>
            <a:endParaRPr lang="es-ES" dirty="0"/>
          </a:p>
        </p:txBody>
      </p:sp>
      <p:sp>
        <p:nvSpPr>
          <p:cNvPr id="4" name="Slide Number Placeholder 3"/>
          <p:cNvSpPr>
            <a:spLocks noGrp="1"/>
          </p:cNvSpPr>
          <p:nvPr>
            <p:ph type="sldNum" sz="quarter" idx="10"/>
          </p:nvPr>
        </p:nvSpPr>
        <p:spPr/>
        <p:txBody>
          <a:bodyPr/>
          <a:lstStyle/>
          <a:p>
            <a:pPr>
              <a:defRPr/>
            </a:pPr>
            <a:fld id="{0CB4FB89-FD55-4344-AD8F-878726DB8E66}" type="slidenum">
              <a:rPr lang="es-ES" altLang="en-US" smtClean="0"/>
              <a:pPr>
                <a:defRPr/>
              </a:pPr>
              <a:t>13</a:t>
            </a:fld>
            <a:endParaRPr lang="es-ES" altLang="en-US"/>
          </a:p>
        </p:txBody>
      </p:sp>
    </p:spTree>
    <p:extLst>
      <p:ext uri="{BB962C8B-B14F-4D97-AF65-F5344CB8AC3E}">
        <p14:creationId xmlns:p14="http://schemas.microsoft.com/office/powerpoint/2010/main" val="33014539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sz="1200" b="0" i="0" u="none" strike="noStrike" cap="none" normalizeH="0" baseline="0" dirty="0">
                <a:ln>
                  <a:noFill/>
                </a:ln>
                <a:solidFill>
                  <a:schemeClr val="tx1"/>
                </a:solidFill>
                <a:effectLst/>
                <a:latin typeface="Tahoma" pitchFamily="34" charset="0"/>
                <a:ea typeface="Times New Roman" pitchFamily="18" charset="0"/>
                <a:cs typeface="Arial" pitchFamily="34" charset="0"/>
              </a:rPr>
              <a:t>There is a large between-country variation of </a:t>
            </a:r>
            <a:r>
              <a:rPr kumimoji="0" lang="en-GB" sz="1200" b="0" i="0" u="none" strike="noStrike" cap="none" normalizeH="0" baseline="0" dirty="0" err="1">
                <a:ln>
                  <a:noFill/>
                </a:ln>
                <a:solidFill>
                  <a:schemeClr val="tx1"/>
                </a:solidFill>
                <a:effectLst/>
                <a:latin typeface="Tahoma" pitchFamily="34" charset="0"/>
                <a:ea typeface="Times New Roman" pitchFamily="18" charset="0"/>
                <a:cs typeface="Arial" pitchFamily="34" charset="0"/>
              </a:rPr>
              <a:t>clopidogrel</a:t>
            </a:r>
            <a:r>
              <a:rPr kumimoji="0" lang="en-GB" sz="1200" b="0" i="0" u="none" strike="noStrike" cap="none" normalizeH="0" baseline="0" dirty="0">
                <a:ln>
                  <a:noFill/>
                </a:ln>
                <a:solidFill>
                  <a:schemeClr val="tx1"/>
                </a:solidFill>
                <a:effectLst/>
                <a:latin typeface="Tahoma" pitchFamily="34" charset="0"/>
                <a:ea typeface="Times New Roman" pitchFamily="18" charset="0"/>
                <a:cs typeface="Arial" pitchFamily="34" charset="0"/>
              </a:rPr>
              <a:t> and </a:t>
            </a:r>
            <a:r>
              <a:rPr kumimoji="0" lang="en-GB" sz="1200" b="0" i="0" u="none" strike="noStrike" cap="none" normalizeH="0" baseline="0" dirty="0" err="1">
                <a:ln>
                  <a:noFill/>
                </a:ln>
                <a:solidFill>
                  <a:schemeClr val="tx1"/>
                </a:solidFill>
                <a:effectLst/>
                <a:latin typeface="Tahoma" pitchFamily="34" charset="0"/>
                <a:ea typeface="Times New Roman" pitchFamily="18" charset="0"/>
                <a:cs typeface="Arial" pitchFamily="34" charset="0"/>
              </a:rPr>
              <a:t>statin</a:t>
            </a:r>
            <a:r>
              <a:rPr kumimoji="0" lang="en-GB" sz="1200" b="0" i="0" u="none" strike="noStrike" cap="none" normalizeH="0" baseline="0" dirty="0">
                <a:ln>
                  <a:noFill/>
                </a:ln>
                <a:solidFill>
                  <a:schemeClr val="tx1"/>
                </a:solidFill>
                <a:effectLst/>
                <a:latin typeface="Tahoma" pitchFamily="34" charset="0"/>
                <a:ea typeface="Times New Roman" pitchFamily="18" charset="0"/>
                <a:cs typeface="Arial" pitchFamily="34" charset="0"/>
              </a:rPr>
              <a:t> utilization. Both classes of drugs are essential, cheap and generic. However, their use differs widely between European countries. Apparently, there are a number of factors that determine the different utilization of these drugs, such as different national guidelines, reimbursement policies or professional culture. What is food for thought (see Indicators 2.9 and 2.10) is that the deployment rates of these drugs shows less variation between countries if calculated </a:t>
            </a:r>
            <a:r>
              <a:rPr kumimoji="0" lang="en-GB" sz="1200" b="0" i="1" u="none" strike="noStrike" cap="none" normalizeH="0" baseline="0" dirty="0">
                <a:ln>
                  <a:noFill/>
                </a:ln>
                <a:solidFill>
                  <a:schemeClr val="tx1"/>
                </a:solidFill>
                <a:effectLst/>
                <a:latin typeface="Tahoma" pitchFamily="34" charset="0"/>
                <a:ea typeface="Times New Roman" pitchFamily="18" charset="0"/>
                <a:cs typeface="Arial" pitchFamily="34" charset="0"/>
              </a:rPr>
              <a:t>per capita, without adjustment for CVD prevalence</a:t>
            </a:r>
            <a:r>
              <a:rPr kumimoji="0" lang="en-GB" sz="1200" b="0" i="0" u="none" strike="noStrike" cap="none" normalizeH="0" baseline="0" dirty="0">
                <a:ln>
                  <a:noFill/>
                </a:ln>
                <a:solidFill>
                  <a:schemeClr val="tx1"/>
                </a:solidFill>
                <a:effectLst/>
                <a:latin typeface="Tahoma" pitchFamily="34" charset="0"/>
                <a:ea typeface="Times New Roman" pitchFamily="18" charset="0"/>
                <a:cs typeface="Arial" pitchFamily="34" charset="0"/>
              </a:rPr>
              <a:t>; </a:t>
            </a:r>
            <a:r>
              <a:rPr kumimoji="0" lang="en-GB" sz="1200" b="0" i="1" u="none" strike="noStrike" cap="none" normalizeH="0" baseline="0" dirty="0">
                <a:ln>
                  <a:noFill/>
                </a:ln>
                <a:solidFill>
                  <a:schemeClr val="tx1"/>
                </a:solidFill>
                <a:effectLst/>
                <a:latin typeface="Tahoma" pitchFamily="34" charset="0"/>
                <a:ea typeface="Times New Roman" pitchFamily="18" charset="0"/>
                <a:cs typeface="Arial" pitchFamily="34" charset="0"/>
              </a:rPr>
              <a:t>i.e.</a:t>
            </a:r>
            <a:r>
              <a:rPr kumimoji="0" lang="en-GB" sz="1200" b="0" i="0" u="none" strike="noStrike" cap="none" normalizeH="0" baseline="0" dirty="0">
                <a:ln>
                  <a:noFill/>
                </a:ln>
                <a:solidFill>
                  <a:schemeClr val="tx1"/>
                </a:solidFill>
                <a:effectLst/>
                <a:latin typeface="Tahoma" pitchFamily="34" charset="0"/>
                <a:ea typeface="Times New Roman" pitchFamily="18" charset="0"/>
                <a:cs typeface="Arial" pitchFamily="34" charset="0"/>
              </a:rPr>
              <a:t> they are prescribed more uniformly </a:t>
            </a:r>
            <a:r>
              <a:rPr kumimoji="0" lang="en-GB" sz="1200" b="0" i="1" u="none" strike="noStrike" cap="none" normalizeH="0" baseline="0" dirty="0">
                <a:ln>
                  <a:noFill/>
                </a:ln>
                <a:solidFill>
                  <a:schemeClr val="tx1"/>
                </a:solidFill>
                <a:effectLst/>
                <a:latin typeface="Tahoma" pitchFamily="34" charset="0"/>
                <a:ea typeface="Times New Roman" pitchFamily="18" charset="0"/>
                <a:cs typeface="Arial" pitchFamily="34" charset="0"/>
              </a:rPr>
              <a:t>per capita</a:t>
            </a:r>
            <a:r>
              <a:rPr kumimoji="0" lang="en-GB" sz="1200" b="0" i="0" u="none" strike="noStrike" cap="none" normalizeH="0" baseline="0" dirty="0">
                <a:ln>
                  <a:noFill/>
                </a:ln>
                <a:solidFill>
                  <a:schemeClr val="tx1"/>
                </a:solidFill>
                <a:effectLst/>
                <a:latin typeface="Tahoma" pitchFamily="34" charset="0"/>
                <a:ea typeface="Times New Roman" pitchFamily="18" charset="0"/>
                <a:cs typeface="Arial" pitchFamily="34" charset="0"/>
              </a:rPr>
              <a:t> of the general public than </a:t>
            </a:r>
            <a:r>
              <a:rPr kumimoji="0" lang="en-GB" sz="1200" b="0" i="1" u="none" strike="noStrike" cap="none" normalizeH="0" baseline="0" dirty="0">
                <a:ln>
                  <a:noFill/>
                </a:ln>
                <a:solidFill>
                  <a:schemeClr val="tx1"/>
                </a:solidFill>
                <a:effectLst/>
                <a:latin typeface="Tahoma" pitchFamily="34" charset="0"/>
                <a:ea typeface="Times New Roman" pitchFamily="18" charset="0"/>
                <a:cs typeface="Arial" pitchFamily="34" charset="0"/>
              </a:rPr>
              <a:t>per capita</a:t>
            </a:r>
            <a:r>
              <a:rPr kumimoji="0" lang="en-GB" sz="1200" b="0" i="0" u="none" strike="noStrike" cap="none" normalizeH="0" baseline="0" dirty="0">
                <a:ln>
                  <a:noFill/>
                </a:ln>
                <a:solidFill>
                  <a:schemeClr val="tx1"/>
                </a:solidFill>
                <a:effectLst/>
                <a:latin typeface="Tahoma" pitchFamily="34" charset="0"/>
                <a:ea typeface="Times New Roman" pitchFamily="18" charset="0"/>
                <a:cs typeface="Arial" pitchFamily="34" charset="0"/>
              </a:rPr>
              <a:t> for heart patients!</a:t>
            </a:r>
            <a:endParaRPr kumimoji="0" lang="en-GB" sz="2000" b="0" i="0" u="none" strike="noStrike" cap="none" normalizeH="0" baseline="0" dirty="0">
              <a:ln>
                <a:noFill/>
              </a:ln>
              <a:solidFill>
                <a:schemeClr val="tx1"/>
              </a:solidFill>
              <a:effectLst/>
              <a:latin typeface="Arial" pitchFamily="34" charset="0"/>
              <a:cs typeface="Arial" pitchFamily="34" charset="0"/>
            </a:endParaRPr>
          </a:p>
          <a:p>
            <a:endParaRPr lang="es-ES" dirty="0"/>
          </a:p>
        </p:txBody>
      </p:sp>
      <p:sp>
        <p:nvSpPr>
          <p:cNvPr id="4" name="Slide Number Placeholder 3"/>
          <p:cNvSpPr>
            <a:spLocks noGrp="1"/>
          </p:cNvSpPr>
          <p:nvPr>
            <p:ph type="sldNum" sz="quarter" idx="10"/>
          </p:nvPr>
        </p:nvSpPr>
        <p:spPr/>
        <p:txBody>
          <a:bodyPr/>
          <a:lstStyle/>
          <a:p>
            <a:pPr>
              <a:defRPr/>
            </a:pPr>
            <a:fld id="{0CB4FB89-FD55-4344-AD8F-878726DB8E66}" type="slidenum">
              <a:rPr lang="es-ES" altLang="en-US" smtClean="0"/>
              <a:pPr>
                <a:defRPr/>
              </a:pPr>
              <a:t>14</a:t>
            </a:fld>
            <a:endParaRPr lang="es-ES" altLang="en-US"/>
          </a:p>
        </p:txBody>
      </p:sp>
    </p:spTree>
    <p:extLst>
      <p:ext uri="{BB962C8B-B14F-4D97-AF65-F5344CB8AC3E}">
        <p14:creationId xmlns:p14="http://schemas.microsoft.com/office/powerpoint/2010/main" val="11467058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828800" marR="0" lvl="4" indent="0" algn="just" defTabSz="914400" rtl="0" eaLnBrk="0" fontAlgn="base" latinLnBrk="0" hangingPunct="0">
              <a:lnSpc>
                <a:spcPct val="100000"/>
              </a:lnSpc>
              <a:spcBef>
                <a:spcPct val="0"/>
              </a:spcBef>
              <a:spcAft>
                <a:spcPct val="0"/>
              </a:spcAft>
              <a:buClrTx/>
              <a:buSzTx/>
              <a:buFontTx/>
              <a:buAutoNum type="arabicPeriod"/>
              <a:tabLst>
                <a:tab pos="712788" algn="l"/>
                <a:tab pos="1803400" algn="r"/>
                <a:tab pos="2757488" algn="r"/>
                <a:tab pos="3708400" algn="r"/>
                <a:tab pos="4662488" algn="r"/>
              </a:tabLst>
            </a:pPr>
            <a:r>
              <a:rPr kumimoji="0" lang="en-GB" sz="1100" b="1" i="0" u="none" strike="noStrike" cap="none" normalizeH="0" baseline="0" dirty="0">
                <a:ln>
                  <a:noFill/>
                </a:ln>
                <a:solidFill>
                  <a:schemeClr val="tx1"/>
                </a:solidFill>
                <a:effectLst/>
                <a:latin typeface="Tahoma" pitchFamily="34" charset="0"/>
                <a:cs typeface="Arial" pitchFamily="34" charset="0"/>
              </a:rPr>
              <a:t>Secondary prevention</a:t>
            </a:r>
            <a:endParaRPr kumimoji="0" lang="en-GB" sz="1100" b="1" i="0" u="none" strike="noStrike" cap="none" normalizeH="0" baseline="0" dirty="0">
              <a:ln>
                <a:noFill/>
              </a:ln>
              <a:solidFill>
                <a:srgbClr val="000000"/>
              </a:solidFill>
              <a:effectLst/>
              <a:latin typeface="Tahoma" pitchFamily="34" charset="0"/>
              <a:cs typeface="Arial" pitchFamily="34" charset="0"/>
            </a:endParaRPr>
          </a:p>
          <a:p>
            <a:pPr marL="914400" marR="0" lvl="2" indent="0" algn="just" defTabSz="914400" rtl="0" eaLnBrk="0" fontAlgn="base" latinLnBrk="0" hangingPunct="0">
              <a:lnSpc>
                <a:spcPct val="100000"/>
              </a:lnSpc>
              <a:spcBef>
                <a:spcPct val="0"/>
              </a:spcBef>
              <a:spcAft>
                <a:spcPct val="0"/>
              </a:spcAft>
              <a:buClrTx/>
              <a:buSzTx/>
              <a:buFontTx/>
              <a:buAutoNum type="arabicPeriod"/>
              <a:tabLst>
                <a:tab pos="712788" algn="l"/>
                <a:tab pos="1803400" algn="r"/>
                <a:tab pos="2757488" algn="r"/>
                <a:tab pos="3708400" algn="r"/>
                <a:tab pos="4662488" algn="r"/>
              </a:tabLst>
            </a:pPr>
            <a:r>
              <a:rPr kumimoji="0" lang="en-GB" sz="1100" b="0" i="0" u="none" strike="noStrike" cap="none" normalizeH="0" baseline="0" dirty="0">
                <a:ln>
                  <a:noFill/>
                </a:ln>
                <a:solidFill>
                  <a:schemeClr val="tx1"/>
                </a:solidFill>
                <a:effectLst/>
                <a:latin typeface="Tahoma" pitchFamily="34" charset="0"/>
                <a:ea typeface="Times New Roman" pitchFamily="18" charset="0"/>
                <a:cs typeface="Arial" pitchFamily="34" charset="0"/>
              </a:rPr>
              <a:t>It is still not quite understood that </a:t>
            </a:r>
            <a:r>
              <a:rPr kumimoji="0" lang="en-GB" sz="1100" b="1" i="0" u="none" strike="noStrike" cap="none" normalizeH="0" baseline="0" dirty="0">
                <a:ln>
                  <a:noFill/>
                </a:ln>
                <a:solidFill>
                  <a:schemeClr val="tx1"/>
                </a:solidFill>
                <a:effectLst/>
                <a:latin typeface="Tahoma" pitchFamily="34" charset="0"/>
                <a:ea typeface="Times New Roman" pitchFamily="18" charset="0"/>
                <a:cs typeface="Arial" pitchFamily="34" charset="0"/>
              </a:rPr>
              <a:t>secondary prevention </a:t>
            </a:r>
            <a:r>
              <a:rPr kumimoji="0" lang="en-GB" sz="1100" b="0" i="0" u="none" strike="noStrike" cap="none" normalizeH="0" baseline="0" dirty="0">
                <a:ln>
                  <a:noFill/>
                </a:ln>
                <a:solidFill>
                  <a:schemeClr val="tx1"/>
                </a:solidFill>
                <a:effectLst/>
                <a:latin typeface="Tahoma" pitchFamily="34" charset="0"/>
                <a:ea typeface="Times New Roman" pitchFamily="18" charset="0"/>
                <a:cs typeface="Arial" pitchFamily="34" charset="0"/>
              </a:rPr>
              <a:t>is a very important step to improve outcomes and reduce hospital readmission after any heart condition.</a:t>
            </a:r>
            <a:r>
              <a:rPr kumimoji="0" lang="en-GB" sz="1100" b="1" i="0" u="none" strike="noStrike" cap="none" normalizeH="0" baseline="0" dirty="0">
                <a:ln>
                  <a:noFill/>
                </a:ln>
                <a:solidFill>
                  <a:schemeClr val="tx1"/>
                </a:solidFill>
                <a:effectLst/>
                <a:latin typeface="Tahoma" pitchFamily="34" charset="0"/>
                <a:ea typeface="Times New Roman" pitchFamily="18" charset="0"/>
                <a:cs typeface="Arial" pitchFamily="34" charset="0"/>
              </a:rPr>
              <a:t> </a:t>
            </a:r>
            <a:r>
              <a:rPr kumimoji="0" lang="en-GB" sz="1100" b="0" i="0" u="none" strike="noStrike" cap="none" normalizeH="0" baseline="0" dirty="0">
                <a:ln>
                  <a:noFill/>
                </a:ln>
                <a:solidFill>
                  <a:schemeClr val="tx1"/>
                </a:solidFill>
                <a:effectLst/>
                <a:latin typeface="Tahoma" pitchFamily="34" charset="0"/>
                <a:ea typeface="Times New Roman" pitchFamily="18" charset="0"/>
                <a:cs typeface="Arial" pitchFamily="34" charset="0"/>
              </a:rPr>
              <a:t>Patients need</a:t>
            </a:r>
            <a:r>
              <a:rPr kumimoji="0" lang="en-GB" sz="1100" b="1" i="0" u="none" strike="noStrike" cap="none" normalizeH="0" baseline="0" dirty="0">
                <a:ln>
                  <a:noFill/>
                </a:ln>
                <a:solidFill>
                  <a:schemeClr val="tx1"/>
                </a:solidFill>
                <a:effectLst/>
                <a:latin typeface="Tahoma" pitchFamily="34" charset="0"/>
                <a:ea typeface="Times New Roman" pitchFamily="18" charset="0"/>
                <a:cs typeface="Arial" pitchFamily="34" charset="0"/>
              </a:rPr>
              <a:t> </a:t>
            </a:r>
            <a:r>
              <a:rPr kumimoji="0" lang="en-GB" sz="1100" b="0" i="0" u="none" strike="noStrike" cap="none" normalizeH="0" baseline="0" dirty="0">
                <a:ln>
                  <a:noFill/>
                </a:ln>
                <a:solidFill>
                  <a:schemeClr val="tx1"/>
                </a:solidFill>
                <a:effectLst/>
                <a:latin typeface="Tahoma" pitchFamily="34" charset="0"/>
                <a:ea typeface="Times New Roman" pitchFamily="18" charset="0"/>
                <a:cs typeface="Arial" pitchFamily="34" charset="0"/>
              </a:rPr>
              <a:t>to get involved in a personal assessment and modification of risk factors program, and purpose-designed exercise programs. Education and support for individual patients, their families and caregivers should be given as well as counselling, behaviour modification strategies and support for self-management. Patients should have regular follow ups with general practitioners (GPs) and specialists. All the above mentioned should be included in post-event rehabilitation. In Europe, access to rehabilitation is quite limited, often because is not or only partially reimbursed. The quality, the length and the content of the programs available are very diverse.</a:t>
            </a:r>
            <a:endParaRPr kumimoji="0" lang="en-GB" sz="1800" b="0" i="0" u="none" strike="noStrike" cap="none" normalizeH="0" baseline="0" dirty="0">
              <a:ln>
                <a:noFill/>
              </a:ln>
              <a:solidFill>
                <a:schemeClr val="tx1"/>
              </a:solidFill>
              <a:effectLst/>
              <a:latin typeface="Arial" pitchFamily="34" charset="0"/>
              <a:cs typeface="Arial" pitchFamily="34" charset="0"/>
            </a:endParaRPr>
          </a:p>
          <a:p>
            <a:endParaRPr lang="es-ES" dirty="0"/>
          </a:p>
        </p:txBody>
      </p:sp>
      <p:sp>
        <p:nvSpPr>
          <p:cNvPr id="4" name="Slide Number Placeholder 3"/>
          <p:cNvSpPr>
            <a:spLocks noGrp="1"/>
          </p:cNvSpPr>
          <p:nvPr>
            <p:ph type="sldNum" sz="quarter" idx="10"/>
          </p:nvPr>
        </p:nvSpPr>
        <p:spPr/>
        <p:txBody>
          <a:bodyPr/>
          <a:lstStyle/>
          <a:p>
            <a:pPr>
              <a:defRPr/>
            </a:pPr>
            <a:fld id="{0CB4FB89-FD55-4344-AD8F-878726DB8E66}" type="slidenum">
              <a:rPr lang="es-ES" altLang="en-US" smtClean="0"/>
              <a:pPr>
                <a:defRPr/>
              </a:pPr>
              <a:t>15</a:t>
            </a:fld>
            <a:endParaRPr lang="es-ES" altLang="en-US"/>
          </a:p>
        </p:txBody>
      </p:sp>
    </p:spTree>
    <p:extLst>
      <p:ext uri="{BB962C8B-B14F-4D97-AF65-F5344CB8AC3E}">
        <p14:creationId xmlns:p14="http://schemas.microsoft.com/office/powerpoint/2010/main" val="5702479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lvl="0" indent="0" algn="l" defTabSz="914400" rtl="0" eaLnBrk="0" fontAlgn="base" latinLnBrk="0" hangingPunct="0">
              <a:lnSpc>
                <a:spcPct val="100000"/>
              </a:lnSpc>
              <a:spcBef>
                <a:spcPct val="0"/>
              </a:spcBef>
              <a:spcAft>
                <a:spcPct val="0"/>
              </a:spcAft>
              <a:buClrTx/>
              <a:buSzTx/>
              <a:buFontTx/>
              <a:buNone/>
              <a:tabLst>
                <a:tab pos="712788" algn="l"/>
                <a:tab pos="1803400" algn="r"/>
                <a:tab pos="2757488" algn="r"/>
                <a:tab pos="3708400" algn="r"/>
                <a:tab pos="4662488" algn="r"/>
              </a:tabLst>
            </a:pPr>
            <a:r>
              <a:rPr kumimoji="0" lang="en-GB" sz="1200" b="0" i="0" u="none" strike="noStrike" cap="none" normalizeH="0" baseline="0" dirty="0">
                <a:ln>
                  <a:noFill/>
                </a:ln>
                <a:solidFill>
                  <a:schemeClr val="tx1"/>
                </a:solidFill>
                <a:effectLst/>
                <a:latin typeface="Tahoma" pitchFamily="34" charset="0"/>
                <a:ea typeface="Times New Roman" pitchFamily="18" charset="0"/>
                <a:cs typeface="Arial" pitchFamily="34" charset="0"/>
              </a:rPr>
              <a:t>The explosion of </a:t>
            </a:r>
            <a:r>
              <a:rPr kumimoji="0" lang="en-GB" sz="1200" b="1" i="0" u="none" strike="noStrike" cap="none" normalizeH="0" baseline="0" dirty="0">
                <a:ln>
                  <a:noFill/>
                </a:ln>
                <a:solidFill>
                  <a:schemeClr val="tx1"/>
                </a:solidFill>
                <a:effectLst/>
                <a:latin typeface="Tahoma" pitchFamily="34" charset="0"/>
                <a:ea typeface="Times New Roman" pitchFamily="18" charset="0"/>
                <a:cs typeface="Arial" pitchFamily="34" charset="0"/>
              </a:rPr>
              <a:t>cardiovascular registries</a:t>
            </a:r>
            <a:r>
              <a:rPr kumimoji="0" lang="en-GB" sz="1200" b="0" i="0" u="none" strike="noStrike" cap="none" normalizeH="0" baseline="0" dirty="0">
                <a:ln>
                  <a:noFill/>
                </a:ln>
                <a:solidFill>
                  <a:schemeClr val="tx1"/>
                </a:solidFill>
                <a:effectLst/>
                <a:latin typeface="Tahoma" pitchFamily="34" charset="0"/>
                <a:ea typeface="Times New Roman" pitchFamily="18" charset="0"/>
                <a:cs typeface="Arial" pitchFamily="34" charset="0"/>
              </a:rPr>
              <a:t> during the past 2 decades has been remarkable. Currently, there are national CVD registries and databases operational in a number of member states. To date, clinical registries of cardiovascular disease have been pre-dominantly founded in high income Western countries. </a:t>
            </a:r>
            <a:endParaRPr kumimoji="0" lang="es-ES" sz="9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712788" algn="l"/>
                <a:tab pos="1803400" algn="r"/>
                <a:tab pos="2757488" algn="r"/>
                <a:tab pos="3708400" algn="r"/>
                <a:tab pos="4662488" algn="r"/>
              </a:tabLst>
            </a:pPr>
            <a:r>
              <a:rPr kumimoji="0" lang="en-GB" sz="1200" b="0" i="0" u="none" strike="noStrike" cap="none" normalizeH="0" baseline="0" dirty="0">
                <a:ln>
                  <a:noFill/>
                </a:ln>
                <a:solidFill>
                  <a:schemeClr val="tx1"/>
                </a:solidFill>
                <a:effectLst/>
                <a:latin typeface="Tahoma" pitchFamily="34" charset="0"/>
                <a:ea typeface="Times New Roman" pitchFamily="18" charset="0"/>
                <a:cs typeface="Arial" pitchFamily="34" charset="0"/>
              </a:rPr>
              <a:t>There is still public data missing on important indicators, particularly measuring performances in procedures and outcomes. Even those existing registries are not always completed or have the optimal quality, often only patchy set of data are available. When the data exists it is often difficult to access, not only from national registries but also data collections from international organisations. Only in those countries like Sweden or the UK where results are regularly published in open sources, the is data easy to find. </a:t>
            </a:r>
            <a:endParaRPr kumimoji="0" lang="es-ES" sz="9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712788" algn="l"/>
                <a:tab pos="1803400" algn="r"/>
                <a:tab pos="2757488" algn="r"/>
                <a:tab pos="3708400" algn="r"/>
                <a:tab pos="4662488" algn="r"/>
              </a:tabLst>
            </a:pPr>
            <a:r>
              <a:rPr kumimoji="0" lang="en-GB" sz="1200" b="0" i="0" u="none" strike="noStrike" cap="none" normalizeH="0" baseline="0" dirty="0">
                <a:ln>
                  <a:noFill/>
                </a:ln>
                <a:solidFill>
                  <a:schemeClr val="tx1"/>
                </a:solidFill>
                <a:effectLst/>
                <a:latin typeface="Tahoma" pitchFamily="34" charset="0"/>
                <a:ea typeface="Times New Roman" pitchFamily="18" charset="0"/>
                <a:cs typeface="Arial" pitchFamily="34" charset="0"/>
              </a:rPr>
              <a:t>Compared with other disease areas, data standards and definitions are better established. Still, important indicators show several </a:t>
            </a:r>
            <a:r>
              <a:rPr kumimoji="0" lang="en-GB" sz="1200" b="0" i="0" u="none" strike="noStrike" cap="none" normalizeH="0" baseline="0" dirty="0">
                <a:ln>
                  <a:noFill/>
                </a:ln>
                <a:solidFill>
                  <a:schemeClr val="tx1"/>
                </a:solidFill>
                <a:effectLst/>
                <a:latin typeface="Arial"/>
                <a:ea typeface="Times New Roman" pitchFamily="18" charset="0"/>
                <a:cs typeface="Arial" pitchFamily="34" charset="0"/>
              </a:rPr>
              <a:t>“</a:t>
            </a:r>
            <a:r>
              <a:rPr kumimoji="0" lang="en-GB" sz="1200" b="1" i="0" u="none" strike="noStrike" cap="none" normalizeH="0" baseline="0" dirty="0" err="1">
                <a:ln>
                  <a:noFill/>
                </a:ln>
                <a:solidFill>
                  <a:srgbClr val="FF0000"/>
                </a:solidFill>
                <a:effectLst/>
                <a:latin typeface="Tahoma" pitchFamily="34" charset="0"/>
                <a:ea typeface="Times New Roman" pitchFamily="18" charset="0"/>
                <a:cs typeface="Arial" pitchFamily="34" charset="0"/>
              </a:rPr>
              <a:t>n.a</a:t>
            </a:r>
            <a:r>
              <a:rPr kumimoji="0" lang="en-GB" sz="1200" b="1" i="0" u="none" strike="noStrike" cap="none" normalizeH="0" baseline="0" dirty="0">
                <a:ln>
                  <a:noFill/>
                </a:ln>
                <a:solidFill>
                  <a:srgbClr val="FF0000"/>
                </a:solidFill>
                <a:effectLst/>
                <a:latin typeface="Tahoma" pitchFamily="34" charset="0"/>
                <a:ea typeface="Times New Roman" pitchFamily="18" charset="0"/>
                <a:cs typeface="Arial" pitchFamily="34" charset="0"/>
              </a:rPr>
              <a:t>.</a:t>
            </a:r>
            <a:r>
              <a:rPr kumimoji="0" lang="en-GB" sz="1200" b="0" i="0" u="none" strike="noStrike" cap="none" normalizeH="0" baseline="0" dirty="0">
                <a:ln>
                  <a:noFill/>
                </a:ln>
                <a:solidFill>
                  <a:schemeClr val="tx1"/>
                </a:solidFill>
                <a:effectLst/>
                <a:latin typeface="Arial"/>
                <a:ea typeface="Times New Roman" pitchFamily="18" charset="0"/>
                <a:cs typeface="Arial" pitchFamily="34" charset="0"/>
              </a:rPr>
              <a:t>”</a:t>
            </a:r>
            <a:r>
              <a:rPr kumimoji="0" lang="en-GB" sz="1200" b="0" i="0" u="none" strike="noStrike" cap="none" normalizeH="0" baseline="0" dirty="0">
                <a:ln>
                  <a:noFill/>
                </a:ln>
                <a:solidFill>
                  <a:schemeClr val="tx1"/>
                </a:solidFill>
                <a:effectLst/>
                <a:latin typeface="Tahoma" pitchFamily="34" charset="0"/>
                <a:ea typeface="Times New Roman" pitchFamily="18" charset="0"/>
                <a:cs typeface="Arial" pitchFamily="34" charset="0"/>
              </a:rPr>
              <a:t> (not available) scores due to differences in data standards and methods of collection and recording employed in the different member states, yielding not comparable data (</a:t>
            </a:r>
            <a:r>
              <a:rPr kumimoji="0" lang="en-GB" sz="1200" b="0" i="1" u="none" strike="noStrike" cap="none" normalizeH="0" baseline="0" dirty="0">
                <a:ln>
                  <a:noFill/>
                </a:ln>
                <a:solidFill>
                  <a:schemeClr val="tx1"/>
                </a:solidFill>
                <a:effectLst/>
                <a:latin typeface="Tahoma" pitchFamily="34" charset="0"/>
                <a:ea typeface="Times New Roman" pitchFamily="18" charset="0"/>
                <a:cs typeface="Arial" pitchFamily="34" charset="0"/>
              </a:rPr>
              <a:t>e.g.</a:t>
            </a:r>
            <a:r>
              <a:rPr kumimoji="0" lang="en-GB" sz="1200" b="0" i="0" u="none" strike="noStrike" cap="none" normalizeH="0" baseline="0" dirty="0">
                <a:ln>
                  <a:noFill/>
                </a:ln>
                <a:solidFill>
                  <a:schemeClr val="tx1"/>
                </a:solidFill>
                <a:effectLst/>
                <a:latin typeface="Tahoma" pitchFamily="34" charset="0"/>
                <a:ea typeface="Times New Roman" pitchFamily="18" charset="0"/>
                <a:cs typeface="Arial" pitchFamily="34" charset="0"/>
              </a:rPr>
              <a:t> D2B data or readmission rates).</a:t>
            </a:r>
            <a:endParaRPr kumimoji="0" lang="es-ES" sz="9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712788" algn="l"/>
                <a:tab pos="1803400" algn="r"/>
                <a:tab pos="2757488" algn="r"/>
                <a:tab pos="3708400" algn="r"/>
                <a:tab pos="4662488" algn="r"/>
              </a:tabLst>
            </a:pPr>
            <a:r>
              <a:rPr kumimoji="0" lang="en-GB" sz="1200" b="0" i="0" u="none" strike="noStrike" cap="none" normalizeH="0" baseline="0" dirty="0">
                <a:ln>
                  <a:noFill/>
                </a:ln>
                <a:solidFill>
                  <a:schemeClr val="tx1"/>
                </a:solidFill>
                <a:effectLst/>
                <a:latin typeface="Tahoma" pitchFamily="34" charset="0"/>
                <a:ea typeface="Times New Roman" pitchFamily="18" charset="0"/>
                <a:cs typeface="Arial" pitchFamily="34" charset="0"/>
              </a:rPr>
              <a:t>Some data is collected with slightly different definitions by different organisations, duplicating work for those providing the data. On the other hand, there is important data only recorded on the hospital level.</a:t>
            </a:r>
            <a:endParaRPr kumimoji="0" lang="es-ES" sz="9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712788" algn="l"/>
                <a:tab pos="1803400" algn="r"/>
                <a:tab pos="2757488" algn="r"/>
                <a:tab pos="3708400" algn="r"/>
                <a:tab pos="4662488" algn="r"/>
              </a:tabLst>
            </a:pPr>
            <a:r>
              <a:rPr kumimoji="0" lang="en-GB" sz="1200" b="0" i="0" u="none" strike="noStrike" cap="none" normalizeH="0" baseline="0" dirty="0">
                <a:ln>
                  <a:noFill/>
                </a:ln>
                <a:solidFill>
                  <a:schemeClr val="tx1"/>
                </a:solidFill>
                <a:effectLst/>
                <a:latin typeface="Tahoma" pitchFamily="34" charset="0"/>
                <a:ea typeface="Times New Roman" pitchFamily="18" charset="0"/>
                <a:cs typeface="Arial" pitchFamily="34" charset="0"/>
              </a:rPr>
              <a:t>It is important to measure performances in the region to enable decisions based on robust, global, evidence-based clinical recommendations in order to improve quality of care. For example; in many guidelines, a large proportion of recommended treatments have a level of evidence C, which means that the recommendation is purely based on consensus of the members of the guidelines committee and that reliable data on the recommended diagnostic modalities or treatments are not available in spite of the fact that they are given routinely to many patients.</a:t>
            </a:r>
            <a:r>
              <a:rPr kumimoji="0" lang="en-GB" sz="1200" b="0" i="0" u="sng" strike="noStrike" cap="none" normalizeH="0" baseline="30000" dirty="0">
                <a:ln>
                  <a:noFill/>
                </a:ln>
                <a:solidFill>
                  <a:srgbClr val="800080"/>
                </a:solidFill>
                <a:effectLst/>
                <a:latin typeface="Tahoma" pitchFamily="34" charset="0"/>
                <a:ea typeface="Times New Roman" pitchFamily="18" charset="0"/>
                <a:cs typeface="Arial" pitchFamily="34" charset="0"/>
                <a:hlinkClick r:id=""/>
              </a:rPr>
              <a:t>[</a:t>
            </a:r>
            <a:r>
              <a:rPr kumimoji="0" lang="en-GB" sz="1200" b="0" i="0" u="sng" strike="noStrike" cap="none" normalizeH="0" baseline="30000" dirty="0" bmk="">
                <a:ln>
                  <a:noFill/>
                </a:ln>
                <a:solidFill>
                  <a:srgbClr val="800080"/>
                </a:solidFill>
                <a:effectLst/>
                <a:latin typeface="Tahoma" pitchFamily="34" charset="0"/>
                <a:ea typeface="Times New Roman" pitchFamily="18" charset="0"/>
                <a:cs typeface="Arial" pitchFamily="34" charset="0"/>
                <a:hlinkClick r:id=""/>
              </a:rPr>
              <a:t>1]</a:t>
            </a:r>
            <a:endParaRPr kumimoji="0" lang="es-ES" sz="9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712788" algn="l"/>
                <a:tab pos="1803400" algn="r"/>
                <a:tab pos="2757488" algn="r"/>
                <a:tab pos="3708400" algn="r"/>
                <a:tab pos="4662488" algn="r"/>
              </a:tabLst>
            </a:pPr>
            <a:r>
              <a:rPr kumimoji="0" lang="en-GB" sz="1200" b="0" i="0" u="none" strike="noStrike" cap="none" normalizeH="0" baseline="0" dirty="0">
                <a:ln>
                  <a:noFill/>
                </a:ln>
                <a:solidFill>
                  <a:schemeClr val="tx1"/>
                </a:solidFill>
                <a:effectLst/>
                <a:latin typeface="Tahoma" pitchFamily="34" charset="0"/>
                <a:ea typeface="Times New Roman" pitchFamily="18" charset="0"/>
                <a:cs typeface="Arial" pitchFamily="34" charset="0"/>
              </a:rPr>
              <a:t>There is a tendency to compare Europe to USA, but it is also vital to understand the situation within Europe, and how individual countries are performing.</a:t>
            </a:r>
            <a:endParaRPr kumimoji="0" lang="es-ES" sz="900" b="0" i="0" u="none" strike="noStrike" cap="none" normalizeH="0" baseline="0" dirty="0">
              <a:ln>
                <a:noFill/>
              </a:ln>
              <a:solidFill>
                <a:schemeClr val="tx1"/>
              </a:solidFill>
              <a:effectLst/>
              <a:latin typeface="Arial" pitchFamily="34" charset="0"/>
              <a:cs typeface="Arial" pitchFamily="34" charset="0"/>
            </a:endParaRPr>
          </a:p>
          <a:p>
            <a:endParaRPr lang="es-ES" dirty="0"/>
          </a:p>
        </p:txBody>
      </p:sp>
      <p:sp>
        <p:nvSpPr>
          <p:cNvPr id="4" name="Slide Number Placeholder 3"/>
          <p:cNvSpPr>
            <a:spLocks noGrp="1"/>
          </p:cNvSpPr>
          <p:nvPr>
            <p:ph type="sldNum" sz="quarter" idx="10"/>
          </p:nvPr>
        </p:nvSpPr>
        <p:spPr/>
        <p:txBody>
          <a:bodyPr/>
          <a:lstStyle/>
          <a:p>
            <a:pPr>
              <a:defRPr/>
            </a:pPr>
            <a:fld id="{0CB4FB89-FD55-4344-AD8F-878726DB8E66}" type="slidenum">
              <a:rPr lang="es-ES" altLang="en-US" smtClean="0"/>
              <a:pPr>
                <a:defRPr/>
              </a:pPr>
              <a:t>16</a:t>
            </a:fld>
            <a:endParaRPr lang="es-ES" altLang="en-US"/>
          </a:p>
        </p:txBody>
      </p:sp>
    </p:spTree>
    <p:extLst>
      <p:ext uri="{BB962C8B-B14F-4D97-AF65-F5344CB8AC3E}">
        <p14:creationId xmlns:p14="http://schemas.microsoft.com/office/powerpoint/2010/main" val="14745924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8"/>
            <a:ext cx="8420100" cy="1470025"/>
          </a:xfrm>
        </p:spPr>
        <p:txBody>
          <a:bodyPr/>
          <a:lstStyle/>
          <a:p>
            <a:r>
              <a:rPr lang="en-US"/>
              <a:t>Click to edit Master title style</a:t>
            </a:r>
            <a:endParaRPr lang="sv-SE"/>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95285" indent="0" algn="ctr">
              <a:buNone/>
              <a:defRPr>
                <a:solidFill>
                  <a:schemeClr val="tx1">
                    <a:tint val="75000"/>
                  </a:schemeClr>
                </a:solidFill>
              </a:defRPr>
            </a:lvl2pPr>
            <a:lvl3pPr marL="990570" indent="0" algn="ctr">
              <a:buNone/>
              <a:defRPr>
                <a:solidFill>
                  <a:schemeClr val="tx1">
                    <a:tint val="75000"/>
                  </a:schemeClr>
                </a:solidFill>
              </a:defRPr>
            </a:lvl3pPr>
            <a:lvl4pPr marL="1485854" indent="0" algn="ctr">
              <a:buNone/>
              <a:defRPr>
                <a:solidFill>
                  <a:schemeClr val="tx1">
                    <a:tint val="75000"/>
                  </a:schemeClr>
                </a:solidFill>
              </a:defRPr>
            </a:lvl4pPr>
            <a:lvl5pPr marL="1981139" indent="0" algn="ctr">
              <a:buNone/>
              <a:defRPr>
                <a:solidFill>
                  <a:schemeClr val="tx1">
                    <a:tint val="75000"/>
                  </a:schemeClr>
                </a:solidFill>
              </a:defRPr>
            </a:lvl5pPr>
            <a:lvl6pPr marL="2476424" indent="0" algn="ctr">
              <a:buNone/>
              <a:defRPr>
                <a:solidFill>
                  <a:schemeClr val="tx1">
                    <a:tint val="75000"/>
                  </a:schemeClr>
                </a:solidFill>
              </a:defRPr>
            </a:lvl6pPr>
            <a:lvl7pPr marL="2971709" indent="0" algn="ctr">
              <a:buNone/>
              <a:defRPr>
                <a:solidFill>
                  <a:schemeClr val="tx1">
                    <a:tint val="75000"/>
                  </a:schemeClr>
                </a:solidFill>
              </a:defRPr>
            </a:lvl7pPr>
            <a:lvl8pPr marL="3466993" indent="0" algn="ctr">
              <a:buNone/>
              <a:defRPr>
                <a:solidFill>
                  <a:schemeClr val="tx1">
                    <a:tint val="75000"/>
                  </a:schemeClr>
                </a:solidFill>
              </a:defRPr>
            </a:lvl8pPr>
            <a:lvl9pPr marL="3962278" indent="0" algn="ctr">
              <a:buNone/>
              <a:defRPr>
                <a:solidFill>
                  <a:schemeClr val="tx1">
                    <a:tint val="75000"/>
                  </a:schemeClr>
                </a:solidFill>
              </a:defRPr>
            </a:lvl9pPr>
          </a:lstStyle>
          <a:p>
            <a:r>
              <a:rPr lang="en-US"/>
              <a:t>Click to edit Master subtitle style</a:t>
            </a:r>
            <a:endParaRPr lang="sv-SE"/>
          </a:p>
        </p:txBody>
      </p:sp>
      <p:sp>
        <p:nvSpPr>
          <p:cNvPr id="4" name="Date Placeholder 3"/>
          <p:cNvSpPr>
            <a:spLocks noGrp="1"/>
          </p:cNvSpPr>
          <p:nvPr>
            <p:ph type="dt" sz="half" idx="10"/>
          </p:nvPr>
        </p:nvSpPr>
        <p:spPr/>
        <p:txBody>
          <a:bodyPr/>
          <a:lstStyle>
            <a:lvl1pPr>
              <a:defRPr/>
            </a:lvl1pPr>
          </a:lstStyle>
          <a:p>
            <a:pPr>
              <a:defRPr/>
            </a:pPr>
            <a:fld id="{859C6342-E1F1-4C9E-9803-EEFD2DBF5585}" type="datetimeFigureOut">
              <a:rPr lang="sv-SE"/>
              <a:pPr>
                <a:defRPr/>
              </a:pPr>
              <a:t>2016-12-06</a:t>
            </a:fld>
            <a:endParaRPr lang="sv-SE"/>
          </a:p>
        </p:txBody>
      </p:sp>
      <p:sp>
        <p:nvSpPr>
          <p:cNvPr id="5" name="Footer Placeholder 4"/>
          <p:cNvSpPr>
            <a:spLocks noGrp="1"/>
          </p:cNvSpPr>
          <p:nvPr>
            <p:ph type="ftr" sz="quarter" idx="11"/>
          </p:nvPr>
        </p:nvSpPr>
        <p:spPr/>
        <p:txBody>
          <a:bodyPr/>
          <a:lstStyle>
            <a:lvl1pPr>
              <a:defRPr/>
            </a:lvl1pPr>
          </a:lstStyle>
          <a:p>
            <a:pPr>
              <a:defRPr/>
            </a:pPr>
            <a:endParaRPr lang="sv-SE"/>
          </a:p>
        </p:txBody>
      </p:sp>
      <p:sp>
        <p:nvSpPr>
          <p:cNvPr id="6" name="Slide Number Placeholder 5"/>
          <p:cNvSpPr>
            <a:spLocks noGrp="1"/>
          </p:cNvSpPr>
          <p:nvPr>
            <p:ph type="sldNum" sz="quarter" idx="12"/>
          </p:nvPr>
        </p:nvSpPr>
        <p:spPr/>
        <p:txBody>
          <a:bodyPr/>
          <a:lstStyle>
            <a:lvl1pPr>
              <a:defRPr/>
            </a:lvl1pPr>
          </a:lstStyle>
          <a:p>
            <a:pPr>
              <a:defRPr/>
            </a:pPr>
            <a:fld id="{229FAFEF-CB2A-4E7E-B0B0-72457CF5EB20}" type="slidenum">
              <a:rPr lang="sv-SE"/>
              <a:pPr>
                <a:defRPr/>
              </a:pPr>
              <a:t>‹#›</a:t>
            </a:fld>
            <a:endParaRPr lang="sv-S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v-S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Date Placeholder 3"/>
          <p:cNvSpPr>
            <a:spLocks noGrp="1"/>
          </p:cNvSpPr>
          <p:nvPr>
            <p:ph type="dt" sz="half" idx="10"/>
          </p:nvPr>
        </p:nvSpPr>
        <p:spPr/>
        <p:txBody>
          <a:bodyPr/>
          <a:lstStyle>
            <a:lvl1pPr>
              <a:defRPr/>
            </a:lvl1pPr>
          </a:lstStyle>
          <a:p>
            <a:pPr>
              <a:defRPr/>
            </a:pPr>
            <a:fld id="{3812E0D7-DB8F-4DCE-A639-B8BC5A0732E1}" type="datetimeFigureOut">
              <a:rPr lang="sv-SE"/>
              <a:pPr>
                <a:defRPr/>
              </a:pPr>
              <a:t>2016-12-06</a:t>
            </a:fld>
            <a:endParaRPr lang="sv-SE"/>
          </a:p>
        </p:txBody>
      </p:sp>
      <p:sp>
        <p:nvSpPr>
          <p:cNvPr id="5" name="Footer Placeholder 4"/>
          <p:cNvSpPr>
            <a:spLocks noGrp="1"/>
          </p:cNvSpPr>
          <p:nvPr>
            <p:ph type="ftr" sz="quarter" idx="11"/>
          </p:nvPr>
        </p:nvSpPr>
        <p:spPr/>
        <p:txBody>
          <a:bodyPr/>
          <a:lstStyle>
            <a:lvl1pPr>
              <a:defRPr/>
            </a:lvl1pPr>
          </a:lstStyle>
          <a:p>
            <a:pPr>
              <a:defRPr/>
            </a:pPr>
            <a:endParaRPr lang="sv-SE"/>
          </a:p>
        </p:txBody>
      </p:sp>
      <p:sp>
        <p:nvSpPr>
          <p:cNvPr id="6" name="Slide Number Placeholder 5"/>
          <p:cNvSpPr>
            <a:spLocks noGrp="1"/>
          </p:cNvSpPr>
          <p:nvPr>
            <p:ph type="sldNum" sz="quarter" idx="12"/>
          </p:nvPr>
        </p:nvSpPr>
        <p:spPr/>
        <p:txBody>
          <a:bodyPr/>
          <a:lstStyle>
            <a:lvl1pPr>
              <a:defRPr/>
            </a:lvl1pPr>
          </a:lstStyle>
          <a:p>
            <a:pPr>
              <a:defRPr/>
            </a:pPr>
            <a:fld id="{A6695B0D-9EF8-478B-AA41-2AEBEFCC5223}" type="slidenum">
              <a:rPr lang="sv-SE"/>
              <a:pPr>
                <a:defRPr/>
              </a:pPr>
              <a:t>‹#›</a:t>
            </a:fld>
            <a:endParaRPr lang="sv-S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40"/>
            <a:ext cx="2228850" cy="5851525"/>
          </a:xfrm>
        </p:spPr>
        <p:txBody>
          <a:bodyPr vert="eaVert"/>
          <a:lstStyle/>
          <a:p>
            <a:r>
              <a:rPr lang="en-US"/>
              <a:t>Click to edit Master title style</a:t>
            </a:r>
            <a:endParaRPr lang="sv-SE"/>
          </a:p>
        </p:txBody>
      </p:sp>
      <p:sp>
        <p:nvSpPr>
          <p:cNvPr id="3" name="Vertical Text Placeholder 2"/>
          <p:cNvSpPr>
            <a:spLocks noGrp="1"/>
          </p:cNvSpPr>
          <p:nvPr>
            <p:ph type="body" orient="vert" idx="1"/>
          </p:nvPr>
        </p:nvSpPr>
        <p:spPr>
          <a:xfrm>
            <a:off x="495300" y="274640"/>
            <a:ext cx="652145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Date Placeholder 3"/>
          <p:cNvSpPr>
            <a:spLocks noGrp="1"/>
          </p:cNvSpPr>
          <p:nvPr>
            <p:ph type="dt" sz="half" idx="10"/>
          </p:nvPr>
        </p:nvSpPr>
        <p:spPr/>
        <p:txBody>
          <a:bodyPr/>
          <a:lstStyle>
            <a:lvl1pPr>
              <a:defRPr/>
            </a:lvl1pPr>
          </a:lstStyle>
          <a:p>
            <a:pPr>
              <a:defRPr/>
            </a:pPr>
            <a:fld id="{782B03DE-5A31-4CA0-A65B-1C193327A446}" type="datetimeFigureOut">
              <a:rPr lang="sv-SE"/>
              <a:pPr>
                <a:defRPr/>
              </a:pPr>
              <a:t>2016-12-06</a:t>
            </a:fld>
            <a:endParaRPr lang="sv-SE"/>
          </a:p>
        </p:txBody>
      </p:sp>
      <p:sp>
        <p:nvSpPr>
          <p:cNvPr id="5" name="Footer Placeholder 4"/>
          <p:cNvSpPr>
            <a:spLocks noGrp="1"/>
          </p:cNvSpPr>
          <p:nvPr>
            <p:ph type="ftr" sz="quarter" idx="11"/>
          </p:nvPr>
        </p:nvSpPr>
        <p:spPr/>
        <p:txBody>
          <a:bodyPr/>
          <a:lstStyle>
            <a:lvl1pPr>
              <a:defRPr/>
            </a:lvl1pPr>
          </a:lstStyle>
          <a:p>
            <a:pPr>
              <a:defRPr/>
            </a:pPr>
            <a:endParaRPr lang="sv-SE"/>
          </a:p>
        </p:txBody>
      </p:sp>
      <p:sp>
        <p:nvSpPr>
          <p:cNvPr id="6" name="Slide Number Placeholder 5"/>
          <p:cNvSpPr>
            <a:spLocks noGrp="1"/>
          </p:cNvSpPr>
          <p:nvPr>
            <p:ph type="sldNum" sz="quarter" idx="12"/>
          </p:nvPr>
        </p:nvSpPr>
        <p:spPr/>
        <p:txBody>
          <a:bodyPr/>
          <a:lstStyle>
            <a:lvl1pPr>
              <a:defRPr/>
            </a:lvl1pPr>
          </a:lstStyle>
          <a:p>
            <a:pPr>
              <a:defRPr/>
            </a:pPr>
            <a:fld id="{C5B758A4-2015-4E43-AE04-632D57DAF78A}" type="slidenum">
              <a:rPr lang="sv-SE"/>
              <a:pPr>
                <a:defRPr/>
              </a:pPr>
              <a:t>‹#›</a:t>
            </a:fld>
            <a:endParaRPr lang="sv-S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Innehåll">
    <p:spTree>
      <p:nvGrpSpPr>
        <p:cNvPr id="1" name=""/>
        <p:cNvGrpSpPr/>
        <p:nvPr/>
      </p:nvGrpSpPr>
      <p:grpSpPr>
        <a:xfrm>
          <a:off x="0" y="0"/>
          <a:ext cx="0" cy="0"/>
          <a:chOff x="0" y="0"/>
          <a:chExt cx="0" cy="0"/>
        </a:xfrm>
      </p:grpSpPr>
      <p:sp>
        <p:nvSpPr>
          <p:cNvPr id="2" name="Platshållare för innehåll 1"/>
          <p:cNvSpPr>
            <a:spLocks noGrp="1"/>
          </p:cNvSpPr>
          <p:nvPr>
            <p:ph/>
          </p:nvPr>
        </p:nvSpPr>
        <p:spPr>
          <a:xfrm>
            <a:off x="495300" y="274640"/>
            <a:ext cx="8915400" cy="585152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3" name="Platshållare för datum 2"/>
          <p:cNvSpPr>
            <a:spLocks noGrp="1"/>
          </p:cNvSpPr>
          <p:nvPr>
            <p:ph type="dt" sz="half" idx="10"/>
          </p:nvPr>
        </p:nvSpPr>
        <p:spPr/>
        <p:txBody>
          <a:bodyPr/>
          <a:lstStyle/>
          <a:p>
            <a:pPr>
              <a:defRPr/>
            </a:pPr>
            <a:fld id="{09B97D4B-6417-44E0-AE08-792E086211F7}" type="datetimeFigureOut">
              <a:rPr lang="sv-SE" smtClean="0"/>
              <a:pPr>
                <a:defRPr/>
              </a:pPr>
              <a:t>2016-12-06</a:t>
            </a:fld>
            <a:endParaRPr lang="sv-SE"/>
          </a:p>
        </p:txBody>
      </p:sp>
      <p:sp>
        <p:nvSpPr>
          <p:cNvPr id="4" name="Platshållare för sidfot 3"/>
          <p:cNvSpPr>
            <a:spLocks noGrp="1"/>
          </p:cNvSpPr>
          <p:nvPr>
            <p:ph type="ftr" sz="quarter" idx="11"/>
          </p:nvPr>
        </p:nvSpPr>
        <p:spPr/>
        <p:txBody>
          <a:bodyPr/>
          <a:lstStyle/>
          <a:p>
            <a:pPr>
              <a:defRPr/>
            </a:pPr>
            <a:endParaRPr lang="sv-SE"/>
          </a:p>
        </p:txBody>
      </p:sp>
      <p:sp>
        <p:nvSpPr>
          <p:cNvPr id="5" name="Platshållare för bildnummer 4"/>
          <p:cNvSpPr>
            <a:spLocks noGrp="1"/>
          </p:cNvSpPr>
          <p:nvPr>
            <p:ph type="sldNum" sz="quarter" idx="12"/>
          </p:nvPr>
        </p:nvSpPr>
        <p:spPr/>
        <p:txBody>
          <a:bodyPr/>
          <a:lstStyle/>
          <a:p>
            <a:pPr>
              <a:defRPr/>
            </a:pPr>
            <a:fld id="{E0515DFD-578C-4D4C-A2C4-EBB6CBACD472}" type="slidenum">
              <a:rPr lang="sv-SE" smtClean="0"/>
              <a:pPr>
                <a:defRPr/>
              </a:pPr>
              <a:t>‹#›</a:t>
            </a:fld>
            <a:endParaRPr lang="sv-SE"/>
          </a:p>
        </p:txBody>
      </p:sp>
    </p:spTree>
    <p:extLst>
      <p:ext uri="{BB962C8B-B14F-4D97-AF65-F5344CB8AC3E}">
        <p14:creationId xmlns:p14="http://schemas.microsoft.com/office/powerpoint/2010/main" val="40675693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4"/>
          <p:cNvPicPr>
            <a:picLocks noChangeAspect="1" noChangeArrowheads="1"/>
          </p:cNvPicPr>
          <p:nvPr userDrawn="1"/>
        </p:nvPicPr>
        <p:blipFill>
          <a:blip r:embed="rId2" cstate="print"/>
          <a:srcRect/>
          <a:stretch>
            <a:fillRect/>
          </a:stretch>
        </p:blipFill>
        <p:spPr bwMode="auto">
          <a:xfrm>
            <a:off x="37839" y="6199189"/>
            <a:ext cx="858712" cy="614363"/>
          </a:xfrm>
          <a:prstGeom prst="rect">
            <a:avLst/>
          </a:prstGeom>
          <a:noFill/>
          <a:ln w="9525">
            <a:noFill/>
            <a:miter lim="800000"/>
            <a:headEnd/>
            <a:tailEnd/>
          </a:ln>
        </p:spPr>
      </p:pic>
      <p:sp>
        <p:nvSpPr>
          <p:cNvPr id="2" name="Title 1"/>
          <p:cNvSpPr>
            <a:spLocks noGrp="1"/>
          </p:cNvSpPr>
          <p:nvPr>
            <p:ph type="title"/>
          </p:nvPr>
        </p:nvSpPr>
        <p:spPr/>
        <p:txBody>
          <a:bodyPr>
            <a:normAutofit/>
          </a:bodyPr>
          <a:lstStyle>
            <a:lvl1pPr>
              <a:defRPr sz="4333" b="1">
                <a:solidFill>
                  <a:srgbClr val="FF8029"/>
                </a:solidFill>
                <a:effectLst>
                  <a:outerShdw blurRad="38100" dist="38100" dir="2700000" algn="tl">
                    <a:srgbClr val="000000">
                      <a:alpha val="43137"/>
                    </a:srgbClr>
                  </a:outerShdw>
                </a:effectLst>
                <a:latin typeface="Tahoma" pitchFamily="34" charset="0"/>
                <a:ea typeface="Tahoma" pitchFamily="34" charset="0"/>
                <a:cs typeface="Tahoma" pitchFamily="34" charset="0"/>
              </a:defRPr>
            </a:lvl1pPr>
          </a:lstStyle>
          <a:p>
            <a:r>
              <a:rPr lang="en-US"/>
              <a:t>Click to edit Master title style</a:t>
            </a:r>
            <a:endParaRPr lang="sv-SE"/>
          </a:p>
        </p:txBody>
      </p:sp>
      <p:sp>
        <p:nvSpPr>
          <p:cNvPr id="3" name="Content Placeholder 2"/>
          <p:cNvSpPr>
            <a:spLocks noGrp="1"/>
          </p:cNvSpPr>
          <p:nvPr>
            <p:ph idx="1"/>
          </p:nvPr>
        </p:nvSpPr>
        <p:spPr/>
        <p:txBody>
          <a:bodyPr/>
          <a:lstStyle>
            <a:lvl1pPr>
              <a:spcAft>
                <a:spcPts val="1300"/>
              </a:spcAft>
              <a:defRPr b="1">
                <a:latin typeface="Tahoma" pitchFamily="34" charset="0"/>
                <a:ea typeface="Tahoma" pitchFamily="34" charset="0"/>
                <a:cs typeface="Tahoma" pitchFamily="34" charset="0"/>
              </a:defRPr>
            </a:lvl1pPr>
            <a:lvl2pPr>
              <a:defRPr b="1">
                <a:latin typeface="Tahoma" pitchFamily="34" charset="0"/>
                <a:ea typeface="Tahoma" pitchFamily="34" charset="0"/>
                <a:cs typeface="Tahoma" pitchFamily="34" charset="0"/>
              </a:defRPr>
            </a:lvl2pPr>
            <a:lvl3pPr>
              <a:defRPr b="1">
                <a:latin typeface="Tahoma" pitchFamily="34" charset="0"/>
                <a:ea typeface="Tahoma" pitchFamily="34" charset="0"/>
                <a:cs typeface="Tahoma" pitchFamily="34" charset="0"/>
              </a:defRPr>
            </a:lvl3pPr>
            <a:lvl4pPr>
              <a:defRPr b="1">
                <a:latin typeface="Tahoma" pitchFamily="34" charset="0"/>
                <a:ea typeface="Tahoma" pitchFamily="34" charset="0"/>
                <a:cs typeface="Tahoma" pitchFamily="34" charset="0"/>
              </a:defRPr>
            </a:lvl4pPr>
            <a:lvl5pPr>
              <a:defRPr b="1">
                <a:latin typeface="Tahoma" pitchFamily="34" charset="0"/>
                <a:ea typeface="Tahoma" pitchFamily="34" charset="0"/>
                <a:cs typeface="Tahoma"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v-SE" dirty="0"/>
          </a:p>
        </p:txBody>
      </p:sp>
      <p:sp>
        <p:nvSpPr>
          <p:cNvPr id="5" name="Footer Placeholder 4"/>
          <p:cNvSpPr>
            <a:spLocks noGrp="1"/>
          </p:cNvSpPr>
          <p:nvPr>
            <p:ph type="ftr" sz="quarter" idx="10"/>
          </p:nvPr>
        </p:nvSpPr>
        <p:spPr/>
        <p:txBody>
          <a:bodyPr/>
          <a:lstStyle>
            <a:lvl1pPr>
              <a:defRPr/>
            </a:lvl1pPr>
          </a:lstStyle>
          <a:p>
            <a:pPr>
              <a:defRPr/>
            </a:pPr>
            <a:endParaRPr lang="sv-SE"/>
          </a:p>
        </p:txBody>
      </p:sp>
      <p:sp>
        <p:nvSpPr>
          <p:cNvPr id="6" name="Slide Number Placeholder 5"/>
          <p:cNvSpPr>
            <a:spLocks noGrp="1"/>
          </p:cNvSpPr>
          <p:nvPr>
            <p:ph type="sldNum" sz="quarter" idx="11"/>
          </p:nvPr>
        </p:nvSpPr>
        <p:spPr/>
        <p:txBody>
          <a:bodyPr/>
          <a:lstStyle>
            <a:lvl1pPr>
              <a:defRPr/>
            </a:lvl1pPr>
          </a:lstStyle>
          <a:p>
            <a:pPr>
              <a:defRPr/>
            </a:pPr>
            <a:fld id="{6EFCE5CC-C311-485E-BBB7-1664ACE4A373}" type="slidenum">
              <a:rPr lang="sv-SE"/>
              <a:pPr>
                <a:defRPr/>
              </a:pPr>
              <a:t>‹#›</a:t>
            </a:fld>
            <a:endParaRPr lang="sv-S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1"/>
            <a:ext cx="8420100" cy="1362075"/>
          </a:xfrm>
        </p:spPr>
        <p:txBody>
          <a:bodyPr anchor="t"/>
          <a:lstStyle>
            <a:lvl1pPr algn="l">
              <a:defRPr sz="4333" b="1" cap="all"/>
            </a:lvl1pPr>
          </a:lstStyle>
          <a:p>
            <a:r>
              <a:rPr lang="en-US"/>
              <a:t>Click to edit Master title style</a:t>
            </a:r>
            <a:endParaRPr lang="sv-SE"/>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167">
                <a:solidFill>
                  <a:schemeClr val="tx1">
                    <a:tint val="75000"/>
                  </a:schemeClr>
                </a:solidFill>
              </a:defRPr>
            </a:lvl1pPr>
            <a:lvl2pPr marL="495285" indent="0">
              <a:buNone/>
              <a:defRPr sz="1950">
                <a:solidFill>
                  <a:schemeClr val="tx1">
                    <a:tint val="75000"/>
                  </a:schemeClr>
                </a:solidFill>
              </a:defRPr>
            </a:lvl2pPr>
            <a:lvl3pPr marL="990570" indent="0">
              <a:buNone/>
              <a:defRPr sz="1733">
                <a:solidFill>
                  <a:schemeClr val="tx1">
                    <a:tint val="75000"/>
                  </a:schemeClr>
                </a:solidFill>
              </a:defRPr>
            </a:lvl3pPr>
            <a:lvl4pPr marL="1485854" indent="0">
              <a:buNone/>
              <a:defRPr sz="1517">
                <a:solidFill>
                  <a:schemeClr val="tx1">
                    <a:tint val="75000"/>
                  </a:schemeClr>
                </a:solidFill>
              </a:defRPr>
            </a:lvl4pPr>
            <a:lvl5pPr marL="1981139" indent="0">
              <a:buNone/>
              <a:defRPr sz="1517">
                <a:solidFill>
                  <a:schemeClr val="tx1">
                    <a:tint val="75000"/>
                  </a:schemeClr>
                </a:solidFill>
              </a:defRPr>
            </a:lvl5pPr>
            <a:lvl6pPr marL="2476424" indent="0">
              <a:buNone/>
              <a:defRPr sz="1517">
                <a:solidFill>
                  <a:schemeClr val="tx1">
                    <a:tint val="75000"/>
                  </a:schemeClr>
                </a:solidFill>
              </a:defRPr>
            </a:lvl6pPr>
            <a:lvl7pPr marL="2971709" indent="0">
              <a:buNone/>
              <a:defRPr sz="1517">
                <a:solidFill>
                  <a:schemeClr val="tx1">
                    <a:tint val="75000"/>
                  </a:schemeClr>
                </a:solidFill>
              </a:defRPr>
            </a:lvl7pPr>
            <a:lvl8pPr marL="3466993" indent="0">
              <a:buNone/>
              <a:defRPr sz="1517">
                <a:solidFill>
                  <a:schemeClr val="tx1">
                    <a:tint val="75000"/>
                  </a:schemeClr>
                </a:solidFill>
              </a:defRPr>
            </a:lvl8pPr>
            <a:lvl9pPr marL="3962278" indent="0">
              <a:buNone/>
              <a:defRPr sz="151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99722E6C-B38D-43D0-B388-10356998D4D1}" type="datetimeFigureOut">
              <a:rPr lang="sv-SE"/>
              <a:pPr>
                <a:defRPr/>
              </a:pPr>
              <a:t>2016-12-06</a:t>
            </a:fld>
            <a:endParaRPr lang="sv-SE"/>
          </a:p>
        </p:txBody>
      </p:sp>
      <p:sp>
        <p:nvSpPr>
          <p:cNvPr id="5" name="Footer Placeholder 4"/>
          <p:cNvSpPr>
            <a:spLocks noGrp="1"/>
          </p:cNvSpPr>
          <p:nvPr>
            <p:ph type="ftr" sz="quarter" idx="11"/>
          </p:nvPr>
        </p:nvSpPr>
        <p:spPr/>
        <p:txBody>
          <a:bodyPr/>
          <a:lstStyle>
            <a:lvl1pPr>
              <a:defRPr/>
            </a:lvl1pPr>
          </a:lstStyle>
          <a:p>
            <a:pPr>
              <a:defRPr/>
            </a:pPr>
            <a:endParaRPr lang="sv-SE"/>
          </a:p>
        </p:txBody>
      </p:sp>
      <p:sp>
        <p:nvSpPr>
          <p:cNvPr id="6" name="Slide Number Placeholder 5"/>
          <p:cNvSpPr>
            <a:spLocks noGrp="1"/>
          </p:cNvSpPr>
          <p:nvPr>
            <p:ph type="sldNum" sz="quarter" idx="12"/>
          </p:nvPr>
        </p:nvSpPr>
        <p:spPr/>
        <p:txBody>
          <a:bodyPr/>
          <a:lstStyle>
            <a:lvl1pPr>
              <a:defRPr/>
            </a:lvl1pPr>
          </a:lstStyle>
          <a:p>
            <a:pPr>
              <a:defRPr/>
            </a:pPr>
            <a:fld id="{98CD4FCC-870F-4B98-9FBD-2BA9927F802B}" type="slidenum">
              <a:rPr lang="sv-SE"/>
              <a:pPr>
                <a:defRPr/>
              </a:pPr>
              <a:t>‹#›</a:t>
            </a:fld>
            <a:endParaRPr lang="sv-S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v-SE"/>
          </a:p>
        </p:txBody>
      </p:sp>
      <p:sp>
        <p:nvSpPr>
          <p:cNvPr id="3" name="Content Placeholder 2"/>
          <p:cNvSpPr>
            <a:spLocks noGrp="1"/>
          </p:cNvSpPr>
          <p:nvPr>
            <p:ph sz="half" idx="1"/>
          </p:nvPr>
        </p:nvSpPr>
        <p:spPr>
          <a:xfrm>
            <a:off x="495300" y="1600201"/>
            <a:ext cx="4375150" cy="4525963"/>
          </a:xfrm>
        </p:spPr>
        <p:txBody>
          <a:bodyPr/>
          <a:lstStyle>
            <a:lvl1pPr>
              <a:defRPr sz="3033"/>
            </a:lvl1pPr>
            <a:lvl2pPr>
              <a:defRPr sz="2600"/>
            </a:lvl2pPr>
            <a:lvl3pPr>
              <a:defRPr sz="2167"/>
            </a:lvl3pPr>
            <a:lvl4pPr>
              <a:defRPr sz="1950"/>
            </a:lvl4pPr>
            <a:lvl5pPr>
              <a:defRPr sz="1950"/>
            </a:lvl5pPr>
            <a:lvl6pPr>
              <a:defRPr sz="1950"/>
            </a:lvl6pPr>
            <a:lvl7pPr>
              <a:defRPr sz="1950"/>
            </a:lvl7pPr>
            <a:lvl8pPr>
              <a:defRPr sz="1950"/>
            </a:lvl8pPr>
            <a:lvl9pPr>
              <a:defRPr sz="19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Content Placeholder 3"/>
          <p:cNvSpPr>
            <a:spLocks noGrp="1"/>
          </p:cNvSpPr>
          <p:nvPr>
            <p:ph sz="half" idx="2"/>
          </p:nvPr>
        </p:nvSpPr>
        <p:spPr>
          <a:xfrm>
            <a:off x="5035550" y="1600201"/>
            <a:ext cx="4375150" cy="4525963"/>
          </a:xfrm>
        </p:spPr>
        <p:txBody>
          <a:bodyPr/>
          <a:lstStyle>
            <a:lvl1pPr>
              <a:defRPr sz="3033"/>
            </a:lvl1pPr>
            <a:lvl2pPr>
              <a:defRPr sz="2600"/>
            </a:lvl2pPr>
            <a:lvl3pPr>
              <a:defRPr sz="2167"/>
            </a:lvl3pPr>
            <a:lvl4pPr>
              <a:defRPr sz="1950"/>
            </a:lvl4pPr>
            <a:lvl5pPr>
              <a:defRPr sz="1950"/>
            </a:lvl5pPr>
            <a:lvl6pPr>
              <a:defRPr sz="1950"/>
            </a:lvl6pPr>
            <a:lvl7pPr>
              <a:defRPr sz="1950"/>
            </a:lvl7pPr>
            <a:lvl8pPr>
              <a:defRPr sz="1950"/>
            </a:lvl8pPr>
            <a:lvl9pPr>
              <a:defRPr sz="19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5" name="Date Placeholder 3"/>
          <p:cNvSpPr>
            <a:spLocks noGrp="1"/>
          </p:cNvSpPr>
          <p:nvPr>
            <p:ph type="dt" sz="half" idx="10"/>
          </p:nvPr>
        </p:nvSpPr>
        <p:spPr/>
        <p:txBody>
          <a:bodyPr/>
          <a:lstStyle>
            <a:lvl1pPr>
              <a:defRPr/>
            </a:lvl1pPr>
          </a:lstStyle>
          <a:p>
            <a:pPr>
              <a:defRPr/>
            </a:pPr>
            <a:fld id="{541BDBE2-EF6E-4841-8690-8B29BBE1D6A6}" type="datetimeFigureOut">
              <a:rPr lang="sv-SE"/>
              <a:pPr>
                <a:defRPr/>
              </a:pPr>
              <a:t>2016-12-06</a:t>
            </a:fld>
            <a:endParaRPr lang="sv-SE"/>
          </a:p>
        </p:txBody>
      </p:sp>
      <p:sp>
        <p:nvSpPr>
          <p:cNvPr id="6" name="Footer Placeholder 4"/>
          <p:cNvSpPr>
            <a:spLocks noGrp="1"/>
          </p:cNvSpPr>
          <p:nvPr>
            <p:ph type="ftr" sz="quarter" idx="11"/>
          </p:nvPr>
        </p:nvSpPr>
        <p:spPr/>
        <p:txBody>
          <a:bodyPr/>
          <a:lstStyle>
            <a:lvl1pPr>
              <a:defRPr/>
            </a:lvl1pPr>
          </a:lstStyle>
          <a:p>
            <a:pPr>
              <a:defRPr/>
            </a:pPr>
            <a:endParaRPr lang="sv-SE"/>
          </a:p>
        </p:txBody>
      </p:sp>
      <p:sp>
        <p:nvSpPr>
          <p:cNvPr id="7" name="Slide Number Placeholder 5"/>
          <p:cNvSpPr>
            <a:spLocks noGrp="1"/>
          </p:cNvSpPr>
          <p:nvPr>
            <p:ph type="sldNum" sz="quarter" idx="12"/>
          </p:nvPr>
        </p:nvSpPr>
        <p:spPr/>
        <p:txBody>
          <a:bodyPr/>
          <a:lstStyle>
            <a:lvl1pPr>
              <a:defRPr/>
            </a:lvl1pPr>
          </a:lstStyle>
          <a:p>
            <a:pPr>
              <a:defRPr/>
            </a:pPr>
            <a:fld id="{4EA01B40-7A2F-4B43-9942-40534EDFF169}" type="slidenum">
              <a:rPr lang="sv-SE"/>
              <a:pPr>
                <a:defRPr/>
              </a:pPr>
              <a:t>‹#›</a:t>
            </a:fld>
            <a:endParaRPr lang="sv-S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sv-SE"/>
          </a:p>
        </p:txBody>
      </p:sp>
      <p:sp>
        <p:nvSpPr>
          <p:cNvPr id="3" name="Text Placeholder 2"/>
          <p:cNvSpPr>
            <a:spLocks noGrp="1"/>
          </p:cNvSpPr>
          <p:nvPr>
            <p:ph type="body" idx="1"/>
          </p:nvPr>
        </p:nvSpPr>
        <p:spPr>
          <a:xfrm>
            <a:off x="495300" y="1535113"/>
            <a:ext cx="4376870" cy="639763"/>
          </a:xfrm>
        </p:spPr>
        <p:txBody>
          <a:bodyPr anchor="b"/>
          <a:lstStyle>
            <a:lvl1pPr marL="0" indent="0">
              <a:buNone/>
              <a:defRPr sz="2600" b="1"/>
            </a:lvl1pPr>
            <a:lvl2pPr marL="495285" indent="0">
              <a:buNone/>
              <a:defRPr sz="2167" b="1"/>
            </a:lvl2pPr>
            <a:lvl3pPr marL="990570" indent="0">
              <a:buNone/>
              <a:defRPr sz="1950" b="1"/>
            </a:lvl3pPr>
            <a:lvl4pPr marL="1485854" indent="0">
              <a:buNone/>
              <a:defRPr sz="1733" b="1"/>
            </a:lvl4pPr>
            <a:lvl5pPr marL="1981139" indent="0">
              <a:buNone/>
              <a:defRPr sz="1733" b="1"/>
            </a:lvl5pPr>
            <a:lvl6pPr marL="2476424" indent="0">
              <a:buNone/>
              <a:defRPr sz="1733" b="1"/>
            </a:lvl6pPr>
            <a:lvl7pPr marL="2971709" indent="0">
              <a:buNone/>
              <a:defRPr sz="1733" b="1"/>
            </a:lvl7pPr>
            <a:lvl8pPr marL="3466993" indent="0">
              <a:buNone/>
              <a:defRPr sz="1733" b="1"/>
            </a:lvl8pPr>
            <a:lvl9pPr marL="3962278" indent="0">
              <a:buNone/>
              <a:defRPr sz="1733" b="1"/>
            </a:lvl9pPr>
          </a:lstStyle>
          <a:p>
            <a:pPr lvl="0"/>
            <a:r>
              <a:rPr lang="en-US"/>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600"/>
            </a:lvl1pPr>
            <a:lvl2pPr>
              <a:defRPr sz="2167"/>
            </a:lvl2pPr>
            <a:lvl3pPr>
              <a:defRPr sz="1950"/>
            </a:lvl3pPr>
            <a:lvl4pPr>
              <a:defRPr sz="1733"/>
            </a:lvl4pPr>
            <a:lvl5pPr>
              <a:defRPr sz="1733"/>
            </a:lvl5pPr>
            <a:lvl6pPr>
              <a:defRPr sz="1733"/>
            </a:lvl6pPr>
            <a:lvl7pPr>
              <a:defRPr sz="1733"/>
            </a:lvl7pPr>
            <a:lvl8pPr>
              <a:defRPr sz="1733"/>
            </a:lvl8pPr>
            <a:lvl9pPr>
              <a:defRPr sz="17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5" name="Text Placeholder 4"/>
          <p:cNvSpPr>
            <a:spLocks noGrp="1"/>
          </p:cNvSpPr>
          <p:nvPr>
            <p:ph type="body" sz="quarter" idx="3"/>
          </p:nvPr>
        </p:nvSpPr>
        <p:spPr>
          <a:xfrm>
            <a:off x="5032113" y="1535113"/>
            <a:ext cx="4378590" cy="639763"/>
          </a:xfrm>
        </p:spPr>
        <p:txBody>
          <a:bodyPr anchor="b"/>
          <a:lstStyle>
            <a:lvl1pPr marL="0" indent="0">
              <a:buNone/>
              <a:defRPr sz="2600" b="1"/>
            </a:lvl1pPr>
            <a:lvl2pPr marL="495285" indent="0">
              <a:buNone/>
              <a:defRPr sz="2167" b="1"/>
            </a:lvl2pPr>
            <a:lvl3pPr marL="990570" indent="0">
              <a:buNone/>
              <a:defRPr sz="1950" b="1"/>
            </a:lvl3pPr>
            <a:lvl4pPr marL="1485854" indent="0">
              <a:buNone/>
              <a:defRPr sz="1733" b="1"/>
            </a:lvl4pPr>
            <a:lvl5pPr marL="1981139" indent="0">
              <a:buNone/>
              <a:defRPr sz="1733" b="1"/>
            </a:lvl5pPr>
            <a:lvl6pPr marL="2476424" indent="0">
              <a:buNone/>
              <a:defRPr sz="1733" b="1"/>
            </a:lvl6pPr>
            <a:lvl7pPr marL="2971709" indent="0">
              <a:buNone/>
              <a:defRPr sz="1733" b="1"/>
            </a:lvl7pPr>
            <a:lvl8pPr marL="3466993" indent="0">
              <a:buNone/>
              <a:defRPr sz="1733" b="1"/>
            </a:lvl8pPr>
            <a:lvl9pPr marL="3962278" indent="0">
              <a:buNone/>
              <a:defRPr sz="1733" b="1"/>
            </a:lvl9pPr>
          </a:lstStyle>
          <a:p>
            <a:pPr lvl="0"/>
            <a:r>
              <a:rPr lang="en-US"/>
              <a:t>Click to edit Master text styles</a:t>
            </a:r>
          </a:p>
        </p:txBody>
      </p:sp>
      <p:sp>
        <p:nvSpPr>
          <p:cNvPr id="6" name="Content Placeholder 5"/>
          <p:cNvSpPr>
            <a:spLocks noGrp="1"/>
          </p:cNvSpPr>
          <p:nvPr>
            <p:ph sz="quarter" idx="4"/>
          </p:nvPr>
        </p:nvSpPr>
        <p:spPr>
          <a:xfrm>
            <a:off x="5032113" y="2174875"/>
            <a:ext cx="4378590" cy="3951288"/>
          </a:xfrm>
        </p:spPr>
        <p:txBody>
          <a:bodyPr/>
          <a:lstStyle>
            <a:lvl1pPr>
              <a:defRPr sz="2600"/>
            </a:lvl1pPr>
            <a:lvl2pPr>
              <a:defRPr sz="2167"/>
            </a:lvl2pPr>
            <a:lvl3pPr>
              <a:defRPr sz="1950"/>
            </a:lvl3pPr>
            <a:lvl4pPr>
              <a:defRPr sz="1733"/>
            </a:lvl4pPr>
            <a:lvl5pPr>
              <a:defRPr sz="1733"/>
            </a:lvl5pPr>
            <a:lvl6pPr>
              <a:defRPr sz="1733"/>
            </a:lvl6pPr>
            <a:lvl7pPr>
              <a:defRPr sz="1733"/>
            </a:lvl7pPr>
            <a:lvl8pPr>
              <a:defRPr sz="1733"/>
            </a:lvl8pPr>
            <a:lvl9pPr>
              <a:defRPr sz="17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7" name="Date Placeholder 3"/>
          <p:cNvSpPr>
            <a:spLocks noGrp="1"/>
          </p:cNvSpPr>
          <p:nvPr>
            <p:ph type="dt" sz="half" idx="10"/>
          </p:nvPr>
        </p:nvSpPr>
        <p:spPr/>
        <p:txBody>
          <a:bodyPr/>
          <a:lstStyle>
            <a:lvl1pPr>
              <a:defRPr/>
            </a:lvl1pPr>
          </a:lstStyle>
          <a:p>
            <a:pPr>
              <a:defRPr/>
            </a:pPr>
            <a:fld id="{E500435A-DF7D-47E2-AB79-ECEF9580A00B}" type="datetimeFigureOut">
              <a:rPr lang="sv-SE"/>
              <a:pPr>
                <a:defRPr/>
              </a:pPr>
              <a:t>2016-12-06</a:t>
            </a:fld>
            <a:endParaRPr lang="sv-SE"/>
          </a:p>
        </p:txBody>
      </p:sp>
      <p:sp>
        <p:nvSpPr>
          <p:cNvPr id="8" name="Footer Placeholder 4"/>
          <p:cNvSpPr>
            <a:spLocks noGrp="1"/>
          </p:cNvSpPr>
          <p:nvPr>
            <p:ph type="ftr" sz="quarter" idx="11"/>
          </p:nvPr>
        </p:nvSpPr>
        <p:spPr/>
        <p:txBody>
          <a:bodyPr/>
          <a:lstStyle>
            <a:lvl1pPr>
              <a:defRPr/>
            </a:lvl1pPr>
          </a:lstStyle>
          <a:p>
            <a:pPr>
              <a:defRPr/>
            </a:pPr>
            <a:endParaRPr lang="sv-SE"/>
          </a:p>
        </p:txBody>
      </p:sp>
      <p:sp>
        <p:nvSpPr>
          <p:cNvPr id="9" name="Slide Number Placeholder 5"/>
          <p:cNvSpPr>
            <a:spLocks noGrp="1"/>
          </p:cNvSpPr>
          <p:nvPr>
            <p:ph type="sldNum" sz="quarter" idx="12"/>
          </p:nvPr>
        </p:nvSpPr>
        <p:spPr/>
        <p:txBody>
          <a:bodyPr/>
          <a:lstStyle>
            <a:lvl1pPr>
              <a:defRPr/>
            </a:lvl1pPr>
          </a:lstStyle>
          <a:p>
            <a:pPr>
              <a:defRPr/>
            </a:pPr>
            <a:fld id="{F94AB8F4-D973-4AE9-B98F-E7AD82241763}" type="slidenum">
              <a:rPr lang="sv-SE"/>
              <a:pPr>
                <a:defRPr/>
              </a:pPr>
              <a:t>‹#›</a:t>
            </a:fld>
            <a:endParaRPr lang="sv-S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4"/>
          <p:cNvPicPr>
            <a:picLocks noChangeAspect="1" noChangeArrowheads="1"/>
          </p:cNvPicPr>
          <p:nvPr userDrawn="1"/>
        </p:nvPicPr>
        <p:blipFill>
          <a:blip r:embed="rId2" cstate="print"/>
          <a:srcRect/>
          <a:stretch>
            <a:fillRect/>
          </a:stretch>
        </p:blipFill>
        <p:spPr bwMode="auto">
          <a:xfrm>
            <a:off x="37839" y="6199189"/>
            <a:ext cx="780703" cy="614363"/>
          </a:xfrm>
          <a:prstGeom prst="rect">
            <a:avLst/>
          </a:prstGeom>
          <a:noFill/>
          <a:ln w="9525">
            <a:noFill/>
            <a:miter lim="800000"/>
            <a:headEnd/>
            <a:tailEnd/>
          </a:ln>
        </p:spPr>
      </p:pic>
      <p:sp>
        <p:nvSpPr>
          <p:cNvPr id="2" name="Title 1"/>
          <p:cNvSpPr>
            <a:spLocks noGrp="1"/>
          </p:cNvSpPr>
          <p:nvPr>
            <p:ph type="title"/>
          </p:nvPr>
        </p:nvSpPr>
        <p:spPr/>
        <p:txBody>
          <a:bodyPr>
            <a:normAutofit/>
          </a:bodyPr>
          <a:lstStyle>
            <a:lvl1pPr>
              <a:defRPr sz="4333" b="1">
                <a:solidFill>
                  <a:srgbClr val="FF9429"/>
                </a:solidFill>
                <a:effectLst>
                  <a:outerShdw blurRad="38100" dist="38100" dir="2700000" algn="tl">
                    <a:srgbClr val="000000">
                      <a:alpha val="43137"/>
                    </a:srgbClr>
                  </a:outerShdw>
                </a:effectLst>
                <a:latin typeface="Tahoma" pitchFamily="34" charset="0"/>
                <a:ea typeface="Tahoma" pitchFamily="34" charset="0"/>
                <a:cs typeface="Tahoma" pitchFamily="34" charset="0"/>
              </a:defRPr>
            </a:lvl1pPr>
          </a:lstStyle>
          <a:p>
            <a:r>
              <a:rPr lang="en-US"/>
              <a:t>Click to edit Master title style</a:t>
            </a:r>
            <a:endParaRPr lang="sv-SE"/>
          </a:p>
        </p:txBody>
      </p:sp>
      <p:sp>
        <p:nvSpPr>
          <p:cNvPr id="4" name="Footer Placeholder 3"/>
          <p:cNvSpPr>
            <a:spLocks noGrp="1"/>
          </p:cNvSpPr>
          <p:nvPr>
            <p:ph type="ftr" sz="quarter" idx="10"/>
          </p:nvPr>
        </p:nvSpPr>
        <p:spPr/>
        <p:txBody>
          <a:bodyPr/>
          <a:lstStyle>
            <a:lvl1pPr>
              <a:defRPr/>
            </a:lvl1pPr>
          </a:lstStyle>
          <a:p>
            <a:pPr>
              <a:defRPr/>
            </a:pPr>
            <a:endParaRPr lang="sv-SE"/>
          </a:p>
        </p:txBody>
      </p:sp>
      <p:sp>
        <p:nvSpPr>
          <p:cNvPr id="5" name="Slide Number Placeholder 4"/>
          <p:cNvSpPr>
            <a:spLocks noGrp="1"/>
          </p:cNvSpPr>
          <p:nvPr>
            <p:ph type="sldNum" sz="quarter" idx="11"/>
          </p:nvPr>
        </p:nvSpPr>
        <p:spPr/>
        <p:txBody>
          <a:bodyPr/>
          <a:lstStyle>
            <a:lvl1pPr>
              <a:defRPr/>
            </a:lvl1pPr>
          </a:lstStyle>
          <a:p>
            <a:pPr>
              <a:defRPr/>
            </a:pPr>
            <a:fld id="{7D968531-3F2F-4E63-9A22-DF1D23500091}" type="slidenum">
              <a:rPr lang="sv-SE"/>
              <a:pPr>
                <a:defRPr/>
              </a:pPr>
              <a:t>‹#›</a:t>
            </a:fld>
            <a:endParaRPr lang="sv-S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4"/>
          <p:cNvPicPr>
            <a:picLocks noChangeAspect="1" noChangeArrowheads="1"/>
          </p:cNvPicPr>
          <p:nvPr userDrawn="1"/>
        </p:nvPicPr>
        <p:blipFill>
          <a:blip r:embed="rId2" cstate="print"/>
          <a:srcRect/>
          <a:stretch>
            <a:fillRect/>
          </a:stretch>
        </p:blipFill>
        <p:spPr bwMode="auto">
          <a:xfrm>
            <a:off x="37839" y="6199189"/>
            <a:ext cx="858713" cy="614363"/>
          </a:xfrm>
          <a:prstGeom prst="rect">
            <a:avLst/>
          </a:prstGeom>
          <a:noFill/>
          <a:ln w="9525">
            <a:noFill/>
            <a:miter lim="800000"/>
            <a:headEnd/>
            <a:tailEnd/>
          </a:ln>
        </p:spPr>
      </p:pic>
      <p:sp>
        <p:nvSpPr>
          <p:cNvPr id="3" name="Footer Placeholder 2"/>
          <p:cNvSpPr>
            <a:spLocks noGrp="1"/>
          </p:cNvSpPr>
          <p:nvPr>
            <p:ph type="ftr" sz="quarter" idx="10"/>
          </p:nvPr>
        </p:nvSpPr>
        <p:spPr/>
        <p:txBody>
          <a:bodyPr/>
          <a:lstStyle>
            <a:lvl1pPr>
              <a:defRPr/>
            </a:lvl1pPr>
          </a:lstStyle>
          <a:p>
            <a:pPr>
              <a:defRPr/>
            </a:pPr>
            <a:endParaRPr lang="sv-SE"/>
          </a:p>
        </p:txBody>
      </p:sp>
      <p:sp>
        <p:nvSpPr>
          <p:cNvPr id="4" name="Slide Number Placeholder 3"/>
          <p:cNvSpPr>
            <a:spLocks noGrp="1"/>
          </p:cNvSpPr>
          <p:nvPr>
            <p:ph type="sldNum" sz="quarter" idx="11"/>
          </p:nvPr>
        </p:nvSpPr>
        <p:spPr/>
        <p:txBody>
          <a:bodyPr/>
          <a:lstStyle>
            <a:lvl1pPr>
              <a:defRPr/>
            </a:lvl1pPr>
          </a:lstStyle>
          <a:p>
            <a:pPr>
              <a:defRPr/>
            </a:pPr>
            <a:fld id="{A2F2B4BB-D9CC-4F0F-A04B-01508C8AF95C}" type="slidenum">
              <a:rPr lang="sv-SE"/>
              <a:pPr>
                <a:defRPr/>
              </a:pPr>
              <a:t>‹#›</a:t>
            </a:fld>
            <a:endParaRPr lang="sv-S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3" y="273049"/>
            <a:ext cx="3259006" cy="1162051"/>
          </a:xfrm>
        </p:spPr>
        <p:txBody>
          <a:bodyPr anchor="b"/>
          <a:lstStyle>
            <a:lvl1pPr algn="l">
              <a:defRPr sz="2167" b="1"/>
            </a:lvl1pPr>
          </a:lstStyle>
          <a:p>
            <a:r>
              <a:rPr lang="en-US"/>
              <a:t>Click to edit Master title style</a:t>
            </a:r>
            <a:endParaRPr lang="sv-SE"/>
          </a:p>
        </p:txBody>
      </p:sp>
      <p:sp>
        <p:nvSpPr>
          <p:cNvPr id="3" name="Content Placeholder 2"/>
          <p:cNvSpPr>
            <a:spLocks noGrp="1"/>
          </p:cNvSpPr>
          <p:nvPr>
            <p:ph idx="1"/>
          </p:nvPr>
        </p:nvSpPr>
        <p:spPr>
          <a:xfrm>
            <a:off x="3872972" y="273053"/>
            <a:ext cx="5537729" cy="5853113"/>
          </a:xfrm>
        </p:spPr>
        <p:txBody>
          <a:bodyPr/>
          <a:lstStyle>
            <a:lvl1pPr>
              <a:defRPr sz="3467"/>
            </a:lvl1pPr>
            <a:lvl2pPr>
              <a:defRPr sz="3033"/>
            </a:lvl2pPr>
            <a:lvl3pPr>
              <a:defRPr sz="2600"/>
            </a:lvl3pPr>
            <a:lvl4pPr>
              <a:defRPr sz="2167"/>
            </a:lvl4pPr>
            <a:lvl5pPr>
              <a:defRPr sz="2167"/>
            </a:lvl5pPr>
            <a:lvl6pPr>
              <a:defRPr sz="2167"/>
            </a:lvl6pPr>
            <a:lvl7pPr>
              <a:defRPr sz="2167"/>
            </a:lvl7pPr>
            <a:lvl8pPr>
              <a:defRPr sz="2167"/>
            </a:lvl8pPr>
            <a:lvl9pPr>
              <a:defRPr sz="21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Text Placeholder 3"/>
          <p:cNvSpPr>
            <a:spLocks noGrp="1"/>
          </p:cNvSpPr>
          <p:nvPr>
            <p:ph type="body" sz="half" idx="2"/>
          </p:nvPr>
        </p:nvSpPr>
        <p:spPr>
          <a:xfrm>
            <a:off x="495303" y="1435103"/>
            <a:ext cx="3259006" cy="4691063"/>
          </a:xfrm>
        </p:spPr>
        <p:txBody>
          <a:bodyPr/>
          <a:lstStyle>
            <a:lvl1pPr marL="0" indent="0">
              <a:buNone/>
              <a:defRPr sz="1517"/>
            </a:lvl1pPr>
            <a:lvl2pPr marL="495285" indent="0">
              <a:buNone/>
              <a:defRPr sz="1300"/>
            </a:lvl2pPr>
            <a:lvl3pPr marL="990570" indent="0">
              <a:buNone/>
              <a:defRPr sz="1083"/>
            </a:lvl3pPr>
            <a:lvl4pPr marL="1485854" indent="0">
              <a:buNone/>
              <a:defRPr sz="975"/>
            </a:lvl4pPr>
            <a:lvl5pPr marL="1981139" indent="0">
              <a:buNone/>
              <a:defRPr sz="975"/>
            </a:lvl5pPr>
            <a:lvl6pPr marL="2476424" indent="0">
              <a:buNone/>
              <a:defRPr sz="975"/>
            </a:lvl6pPr>
            <a:lvl7pPr marL="2971709" indent="0">
              <a:buNone/>
              <a:defRPr sz="975"/>
            </a:lvl7pPr>
            <a:lvl8pPr marL="3466993" indent="0">
              <a:buNone/>
              <a:defRPr sz="975"/>
            </a:lvl8pPr>
            <a:lvl9pPr marL="3962278" indent="0">
              <a:buNone/>
              <a:defRPr sz="975"/>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BACAE455-AA3D-406D-9BB9-147740DB4A4E}" type="datetimeFigureOut">
              <a:rPr lang="sv-SE"/>
              <a:pPr>
                <a:defRPr/>
              </a:pPr>
              <a:t>2016-12-06</a:t>
            </a:fld>
            <a:endParaRPr lang="sv-SE"/>
          </a:p>
        </p:txBody>
      </p:sp>
      <p:sp>
        <p:nvSpPr>
          <p:cNvPr id="6" name="Footer Placeholder 4"/>
          <p:cNvSpPr>
            <a:spLocks noGrp="1"/>
          </p:cNvSpPr>
          <p:nvPr>
            <p:ph type="ftr" sz="quarter" idx="11"/>
          </p:nvPr>
        </p:nvSpPr>
        <p:spPr/>
        <p:txBody>
          <a:bodyPr/>
          <a:lstStyle>
            <a:lvl1pPr>
              <a:defRPr/>
            </a:lvl1pPr>
          </a:lstStyle>
          <a:p>
            <a:pPr>
              <a:defRPr/>
            </a:pPr>
            <a:endParaRPr lang="sv-SE"/>
          </a:p>
        </p:txBody>
      </p:sp>
      <p:sp>
        <p:nvSpPr>
          <p:cNvPr id="7" name="Slide Number Placeholder 5"/>
          <p:cNvSpPr>
            <a:spLocks noGrp="1"/>
          </p:cNvSpPr>
          <p:nvPr>
            <p:ph type="sldNum" sz="quarter" idx="12"/>
          </p:nvPr>
        </p:nvSpPr>
        <p:spPr/>
        <p:txBody>
          <a:bodyPr/>
          <a:lstStyle>
            <a:lvl1pPr>
              <a:defRPr/>
            </a:lvl1pPr>
          </a:lstStyle>
          <a:p>
            <a:pPr>
              <a:defRPr/>
            </a:pPr>
            <a:fld id="{B36BCA85-D75A-4238-9611-49696E82C22B}" type="slidenum">
              <a:rPr lang="sv-SE"/>
              <a:pPr>
                <a:defRPr/>
              </a:pPr>
              <a:t>‹#›</a:t>
            </a:fld>
            <a:endParaRPr lang="sv-S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1"/>
            <a:ext cx="5943600" cy="566739"/>
          </a:xfrm>
        </p:spPr>
        <p:txBody>
          <a:bodyPr anchor="b"/>
          <a:lstStyle>
            <a:lvl1pPr algn="l">
              <a:defRPr sz="2167" b="1"/>
            </a:lvl1pPr>
          </a:lstStyle>
          <a:p>
            <a:r>
              <a:rPr lang="en-US"/>
              <a:t>Click to edit Master title style</a:t>
            </a:r>
            <a:endParaRPr lang="sv-SE"/>
          </a:p>
        </p:txBody>
      </p:sp>
      <p:sp>
        <p:nvSpPr>
          <p:cNvPr id="3" name="Picture Placeholder 2"/>
          <p:cNvSpPr>
            <a:spLocks noGrp="1"/>
          </p:cNvSpPr>
          <p:nvPr>
            <p:ph type="pic" idx="1"/>
          </p:nvPr>
        </p:nvSpPr>
        <p:spPr>
          <a:xfrm>
            <a:off x="1941645" y="612775"/>
            <a:ext cx="5943600" cy="4114800"/>
          </a:xfrm>
        </p:spPr>
        <p:txBody>
          <a:bodyPr rtlCol="0">
            <a:normAutofit/>
          </a:bodyPr>
          <a:lstStyle>
            <a:lvl1pPr marL="0" indent="0">
              <a:buNone/>
              <a:defRPr sz="3467"/>
            </a:lvl1pPr>
            <a:lvl2pPr marL="495285" indent="0">
              <a:buNone/>
              <a:defRPr sz="3033"/>
            </a:lvl2pPr>
            <a:lvl3pPr marL="990570" indent="0">
              <a:buNone/>
              <a:defRPr sz="2600"/>
            </a:lvl3pPr>
            <a:lvl4pPr marL="1485854" indent="0">
              <a:buNone/>
              <a:defRPr sz="2167"/>
            </a:lvl4pPr>
            <a:lvl5pPr marL="1981139" indent="0">
              <a:buNone/>
              <a:defRPr sz="2167"/>
            </a:lvl5pPr>
            <a:lvl6pPr marL="2476424" indent="0">
              <a:buNone/>
              <a:defRPr sz="2167"/>
            </a:lvl6pPr>
            <a:lvl7pPr marL="2971709" indent="0">
              <a:buNone/>
              <a:defRPr sz="2167"/>
            </a:lvl7pPr>
            <a:lvl8pPr marL="3466993" indent="0">
              <a:buNone/>
              <a:defRPr sz="2167"/>
            </a:lvl8pPr>
            <a:lvl9pPr marL="3962278" indent="0">
              <a:buNone/>
              <a:defRPr sz="2167"/>
            </a:lvl9pPr>
          </a:lstStyle>
          <a:p>
            <a:pPr lvl="0"/>
            <a:endParaRPr lang="sv-SE" noProof="0"/>
          </a:p>
        </p:txBody>
      </p:sp>
      <p:sp>
        <p:nvSpPr>
          <p:cNvPr id="4" name="Text Placeholder 3"/>
          <p:cNvSpPr>
            <a:spLocks noGrp="1"/>
          </p:cNvSpPr>
          <p:nvPr>
            <p:ph type="body" sz="half" idx="2"/>
          </p:nvPr>
        </p:nvSpPr>
        <p:spPr>
          <a:xfrm>
            <a:off x="1941645" y="5367339"/>
            <a:ext cx="5943600" cy="804863"/>
          </a:xfrm>
        </p:spPr>
        <p:txBody>
          <a:bodyPr/>
          <a:lstStyle>
            <a:lvl1pPr marL="0" indent="0">
              <a:buNone/>
              <a:defRPr sz="1517"/>
            </a:lvl1pPr>
            <a:lvl2pPr marL="495285" indent="0">
              <a:buNone/>
              <a:defRPr sz="1300"/>
            </a:lvl2pPr>
            <a:lvl3pPr marL="990570" indent="0">
              <a:buNone/>
              <a:defRPr sz="1083"/>
            </a:lvl3pPr>
            <a:lvl4pPr marL="1485854" indent="0">
              <a:buNone/>
              <a:defRPr sz="975"/>
            </a:lvl4pPr>
            <a:lvl5pPr marL="1981139" indent="0">
              <a:buNone/>
              <a:defRPr sz="975"/>
            </a:lvl5pPr>
            <a:lvl6pPr marL="2476424" indent="0">
              <a:buNone/>
              <a:defRPr sz="975"/>
            </a:lvl6pPr>
            <a:lvl7pPr marL="2971709" indent="0">
              <a:buNone/>
              <a:defRPr sz="975"/>
            </a:lvl7pPr>
            <a:lvl8pPr marL="3466993" indent="0">
              <a:buNone/>
              <a:defRPr sz="975"/>
            </a:lvl8pPr>
            <a:lvl9pPr marL="3962278" indent="0">
              <a:buNone/>
              <a:defRPr sz="975"/>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2516874-D42C-4BDD-A79A-6A69F636C1F4}" type="datetimeFigureOut">
              <a:rPr lang="sv-SE"/>
              <a:pPr>
                <a:defRPr/>
              </a:pPr>
              <a:t>2016-12-06</a:t>
            </a:fld>
            <a:endParaRPr lang="sv-SE"/>
          </a:p>
        </p:txBody>
      </p:sp>
      <p:sp>
        <p:nvSpPr>
          <p:cNvPr id="6" name="Footer Placeholder 4"/>
          <p:cNvSpPr>
            <a:spLocks noGrp="1"/>
          </p:cNvSpPr>
          <p:nvPr>
            <p:ph type="ftr" sz="quarter" idx="11"/>
          </p:nvPr>
        </p:nvSpPr>
        <p:spPr/>
        <p:txBody>
          <a:bodyPr/>
          <a:lstStyle>
            <a:lvl1pPr>
              <a:defRPr/>
            </a:lvl1pPr>
          </a:lstStyle>
          <a:p>
            <a:pPr>
              <a:defRPr/>
            </a:pPr>
            <a:endParaRPr lang="sv-SE"/>
          </a:p>
        </p:txBody>
      </p:sp>
      <p:sp>
        <p:nvSpPr>
          <p:cNvPr id="7" name="Slide Number Placeholder 5"/>
          <p:cNvSpPr>
            <a:spLocks noGrp="1"/>
          </p:cNvSpPr>
          <p:nvPr>
            <p:ph type="sldNum" sz="quarter" idx="12"/>
          </p:nvPr>
        </p:nvSpPr>
        <p:spPr/>
        <p:txBody>
          <a:bodyPr/>
          <a:lstStyle>
            <a:lvl1pPr>
              <a:defRPr/>
            </a:lvl1pPr>
          </a:lstStyle>
          <a:p>
            <a:pPr>
              <a:defRPr/>
            </a:pPr>
            <a:fld id="{DA740B7A-9475-4FB7-8E4B-3D09BA72FCE0}" type="slidenum">
              <a:rPr lang="sv-SE"/>
              <a:pPr>
                <a:defRPr/>
              </a:pPr>
              <a:t>‹#›</a:t>
            </a:fld>
            <a:endParaRPr lang="sv-S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95300" y="274639"/>
            <a:ext cx="8915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sv-SE"/>
          </a:p>
        </p:txBody>
      </p:sp>
      <p:sp>
        <p:nvSpPr>
          <p:cNvPr id="1027" name="Text Placeholder 2"/>
          <p:cNvSpPr>
            <a:spLocks noGrp="1"/>
          </p:cNvSpPr>
          <p:nvPr>
            <p:ph type="body" idx="1"/>
          </p:nvPr>
        </p:nvSpPr>
        <p:spPr bwMode="auto">
          <a:xfrm>
            <a:off x="495300" y="1600201"/>
            <a:ext cx="8915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Date Placeholder 3"/>
          <p:cNvSpPr>
            <a:spLocks noGrp="1"/>
          </p:cNvSpPr>
          <p:nvPr>
            <p:ph type="dt" sz="half" idx="2"/>
          </p:nvPr>
        </p:nvSpPr>
        <p:spPr>
          <a:xfrm>
            <a:off x="495300" y="6356352"/>
            <a:ext cx="2311400" cy="365125"/>
          </a:xfrm>
          <a:prstGeom prst="rect">
            <a:avLst/>
          </a:prstGeom>
        </p:spPr>
        <p:txBody>
          <a:bodyPr vert="horz" lIns="91440" tIns="45720" rIns="91440" bIns="45720" rtlCol="0" anchor="ctr"/>
          <a:lstStyle>
            <a:lvl1pPr algn="l" fontAlgn="auto">
              <a:spcBef>
                <a:spcPts val="0"/>
              </a:spcBef>
              <a:spcAft>
                <a:spcPts val="0"/>
              </a:spcAft>
              <a:defRPr sz="1300">
                <a:solidFill>
                  <a:schemeClr val="tx1">
                    <a:tint val="75000"/>
                  </a:schemeClr>
                </a:solidFill>
                <a:latin typeface="+mn-lt"/>
                <a:cs typeface="+mn-cs"/>
              </a:defRPr>
            </a:lvl1pPr>
          </a:lstStyle>
          <a:p>
            <a:pPr>
              <a:defRPr/>
            </a:pPr>
            <a:fld id="{09B97D4B-6417-44E0-AE08-792E086211F7}" type="datetimeFigureOut">
              <a:rPr lang="sv-SE"/>
              <a:pPr>
                <a:defRPr/>
              </a:pPr>
              <a:t>2016-12-06</a:t>
            </a:fld>
            <a:endParaRPr lang="sv-SE"/>
          </a:p>
        </p:txBody>
      </p:sp>
      <p:sp>
        <p:nvSpPr>
          <p:cNvPr id="5" name="Footer Placeholder 4"/>
          <p:cNvSpPr>
            <a:spLocks noGrp="1"/>
          </p:cNvSpPr>
          <p:nvPr>
            <p:ph type="ftr" sz="quarter" idx="3"/>
          </p:nvPr>
        </p:nvSpPr>
        <p:spPr>
          <a:xfrm>
            <a:off x="3384550" y="6356352"/>
            <a:ext cx="3136900" cy="365125"/>
          </a:xfrm>
          <a:prstGeom prst="rect">
            <a:avLst/>
          </a:prstGeom>
        </p:spPr>
        <p:txBody>
          <a:bodyPr vert="horz" lIns="91440" tIns="45720" rIns="91440" bIns="45720" rtlCol="0" anchor="ctr"/>
          <a:lstStyle>
            <a:lvl1pPr algn="ctr" fontAlgn="auto">
              <a:spcBef>
                <a:spcPts val="0"/>
              </a:spcBef>
              <a:spcAft>
                <a:spcPts val="0"/>
              </a:spcAft>
              <a:defRPr sz="1300">
                <a:solidFill>
                  <a:schemeClr val="tx1">
                    <a:tint val="75000"/>
                  </a:schemeClr>
                </a:solidFill>
                <a:latin typeface="+mn-lt"/>
                <a:cs typeface="+mn-cs"/>
              </a:defRPr>
            </a:lvl1pPr>
          </a:lstStyle>
          <a:p>
            <a:pPr>
              <a:defRPr/>
            </a:pPr>
            <a:endParaRPr lang="sv-SE"/>
          </a:p>
        </p:txBody>
      </p:sp>
      <p:sp>
        <p:nvSpPr>
          <p:cNvPr id="6" name="Slide Number Placeholder 5"/>
          <p:cNvSpPr>
            <a:spLocks noGrp="1"/>
          </p:cNvSpPr>
          <p:nvPr>
            <p:ph type="sldNum" sz="quarter" idx="4"/>
          </p:nvPr>
        </p:nvSpPr>
        <p:spPr>
          <a:xfrm>
            <a:off x="7099300" y="6356352"/>
            <a:ext cx="2311400" cy="365125"/>
          </a:xfrm>
          <a:prstGeom prst="rect">
            <a:avLst/>
          </a:prstGeom>
        </p:spPr>
        <p:txBody>
          <a:bodyPr vert="horz" lIns="91440" tIns="45720" rIns="91440" bIns="45720" rtlCol="0" anchor="ctr"/>
          <a:lstStyle>
            <a:lvl1pPr algn="r" fontAlgn="auto">
              <a:spcBef>
                <a:spcPts val="0"/>
              </a:spcBef>
              <a:spcAft>
                <a:spcPts val="0"/>
              </a:spcAft>
              <a:defRPr sz="1300">
                <a:solidFill>
                  <a:schemeClr val="tx1">
                    <a:tint val="75000"/>
                  </a:schemeClr>
                </a:solidFill>
                <a:latin typeface="+mn-lt"/>
                <a:cs typeface="+mn-cs"/>
              </a:defRPr>
            </a:lvl1pPr>
          </a:lstStyle>
          <a:p>
            <a:pPr>
              <a:defRPr/>
            </a:pPr>
            <a:fld id="{E0515DFD-578C-4D4C-A2C4-EBB6CBACD472}" type="slidenum">
              <a:rPr lang="sv-SE"/>
              <a:pPr>
                <a:defRPr/>
              </a:pPr>
              <a:t>‹#›</a:t>
            </a:fld>
            <a:endParaRPr lang="sv-SE"/>
          </a:p>
        </p:txBody>
      </p:sp>
    </p:spTree>
  </p:cSld>
  <p:clrMap bg1="lt1" tx1="dk1" bg2="lt2" tx2="dk2" accent1="accent1" accent2="accent2" accent3="accent3" accent4="accent4" accent5="accent5" accent6="accent6" hlink="hlink" folHlink="folHlink"/>
  <p:sldLayoutIdLst>
    <p:sldLayoutId id="2147483681" r:id="rId1"/>
    <p:sldLayoutId id="2147483689" r:id="rId2"/>
    <p:sldLayoutId id="2147483682" r:id="rId3"/>
    <p:sldLayoutId id="2147483683" r:id="rId4"/>
    <p:sldLayoutId id="2147483684" r:id="rId5"/>
    <p:sldLayoutId id="2147483690" r:id="rId6"/>
    <p:sldLayoutId id="2147483691" r:id="rId7"/>
    <p:sldLayoutId id="2147483685" r:id="rId8"/>
    <p:sldLayoutId id="2147483686" r:id="rId9"/>
    <p:sldLayoutId id="2147483687" r:id="rId10"/>
    <p:sldLayoutId id="2147483688" r:id="rId11"/>
    <p:sldLayoutId id="2147483693" r:id="rId12"/>
  </p:sldLayoutIdLst>
  <p:txStyles>
    <p:titleStyle>
      <a:lvl1pPr algn="ctr" rtl="0" eaLnBrk="0" fontAlgn="base" hangingPunct="0">
        <a:spcBef>
          <a:spcPct val="0"/>
        </a:spcBef>
        <a:spcAft>
          <a:spcPct val="0"/>
        </a:spcAft>
        <a:defRPr sz="4767" kern="1200">
          <a:solidFill>
            <a:schemeClr val="tx1"/>
          </a:solidFill>
          <a:latin typeface="+mj-lt"/>
          <a:ea typeface="+mj-ea"/>
          <a:cs typeface="+mj-cs"/>
        </a:defRPr>
      </a:lvl1pPr>
      <a:lvl2pPr algn="ctr" rtl="0" eaLnBrk="0" fontAlgn="base" hangingPunct="0">
        <a:spcBef>
          <a:spcPct val="0"/>
        </a:spcBef>
        <a:spcAft>
          <a:spcPct val="0"/>
        </a:spcAft>
        <a:defRPr sz="4767">
          <a:solidFill>
            <a:schemeClr val="tx1"/>
          </a:solidFill>
          <a:latin typeface="Calibri" pitchFamily="34" charset="0"/>
        </a:defRPr>
      </a:lvl2pPr>
      <a:lvl3pPr algn="ctr" rtl="0" eaLnBrk="0" fontAlgn="base" hangingPunct="0">
        <a:spcBef>
          <a:spcPct val="0"/>
        </a:spcBef>
        <a:spcAft>
          <a:spcPct val="0"/>
        </a:spcAft>
        <a:defRPr sz="4767">
          <a:solidFill>
            <a:schemeClr val="tx1"/>
          </a:solidFill>
          <a:latin typeface="Calibri" pitchFamily="34" charset="0"/>
        </a:defRPr>
      </a:lvl3pPr>
      <a:lvl4pPr algn="ctr" rtl="0" eaLnBrk="0" fontAlgn="base" hangingPunct="0">
        <a:spcBef>
          <a:spcPct val="0"/>
        </a:spcBef>
        <a:spcAft>
          <a:spcPct val="0"/>
        </a:spcAft>
        <a:defRPr sz="4767">
          <a:solidFill>
            <a:schemeClr val="tx1"/>
          </a:solidFill>
          <a:latin typeface="Calibri" pitchFamily="34" charset="0"/>
        </a:defRPr>
      </a:lvl4pPr>
      <a:lvl5pPr algn="ctr" rtl="0" eaLnBrk="0" fontAlgn="base" hangingPunct="0">
        <a:spcBef>
          <a:spcPct val="0"/>
        </a:spcBef>
        <a:spcAft>
          <a:spcPct val="0"/>
        </a:spcAft>
        <a:defRPr sz="4767">
          <a:solidFill>
            <a:schemeClr val="tx1"/>
          </a:solidFill>
          <a:latin typeface="Calibri" pitchFamily="34" charset="0"/>
        </a:defRPr>
      </a:lvl5pPr>
      <a:lvl6pPr marL="495285" algn="ctr" rtl="0" fontAlgn="base">
        <a:spcBef>
          <a:spcPct val="0"/>
        </a:spcBef>
        <a:spcAft>
          <a:spcPct val="0"/>
        </a:spcAft>
        <a:defRPr sz="4767">
          <a:solidFill>
            <a:schemeClr val="tx1"/>
          </a:solidFill>
          <a:latin typeface="Calibri" pitchFamily="34" charset="0"/>
        </a:defRPr>
      </a:lvl6pPr>
      <a:lvl7pPr marL="990570" algn="ctr" rtl="0" fontAlgn="base">
        <a:spcBef>
          <a:spcPct val="0"/>
        </a:spcBef>
        <a:spcAft>
          <a:spcPct val="0"/>
        </a:spcAft>
        <a:defRPr sz="4767">
          <a:solidFill>
            <a:schemeClr val="tx1"/>
          </a:solidFill>
          <a:latin typeface="Calibri" pitchFamily="34" charset="0"/>
        </a:defRPr>
      </a:lvl7pPr>
      <a:lvl8pPr marL="1485854" algn="ctr" rtl="0" fontAlgn="base">
        <a:spcBef>
          <a:spcPct val="0"/>
        </a:spcBef>
        <a:spcAft>
          <a:spcPct val="0"/>
        </a:spcAft>
        <a:defRPr sz="4767">
          <a:solidFill>
            <a:schemeClr val="tx1"/>
          </a:solidFill>
          <a:latin typeface="Calibri" pitchFamily="34" charset="0"/>
        </a:defRPr>
      </a:lvl8pPr>
      <a:lvl9pPr marL="1981139" algn="ctr" rtl="0" fontAlgn="base">
        <a:spcBef>
          <a:spcPct val="0"/>
        </a:spcBef>
        <a:spcAft>
          <a:spcPct val="0"/>
        </a:spcAft>
        <a:defRPr sz="4767">
          <a:solidFill>
            <a:schemeClr val="tx1"/>
          </a:solidFill>
          <a:latin typeface="Calibri" pitchFamily="34" charset="0"/>
        </a:defRPr>
      </a:lvl9pPr>
    </p:titleStyle>
    <p:bodyStyle>
      <a:lvl1pPr marL="371464" indent="-371464" algn="l" rtl="0" eaLnBrk="0" fontAlgn="base" hangingPunct="0">
        <a:spcBef>
          <a:spcPct val="20000"/>
        </a:spcBef>
        <a:spcAft>
          <a:spcPct val="0"/>
        </a:spcAft>
        <a:buFont typeface="Arial" charset="0"/>
        <a:buChar char="•"/>
        <a:defRPr sz="3467" kern="1200">
          <a:solidFill>
            <a:schemeClr val="tx1"/>
          </a:solidFill>
          <a:latin typeface="+mn-lt"/>
          <a:ea typeface="+mn-ea"/>
          <a:cs typeface="+mn-cs"/>
        </a:defRPr>
      </a:lvl1pPr>
      <a:lvl2pPr marL="804838" indent="-309553" algn="l" rtl="0" eaLnBrk="0" fontAlgn="base" hangingPunct="0">
        <a:spcBef>
          <a:spcPct val="20000"/>
        </a:spcBef>
        <a:spcAft>
          <a:spcPct val="0"/>
        </a:spcAft>
        <a:buFont typeface="Arial" charset="0"/>
        <a:buChar char="–"/>
        <a:defRPr sz="3033" kern="1200">
          <a:solidFill>
            <a:schemeClr val="tx1"/>
          </a:solidFill>
          <a:latin typeface="+mn-lt"/>
          <a:ea typeface="+mn-ea"/>
          <a:cs typeface="+mn-cs"/>
        </a:defRPr>
      </a:lvl2pPr>
      <a:lvl3pPr marL="1238212" indent="-247642" algn="l" rtl="0" eaLnBrk="0" fontAlgn="base" hangingPunct="0">
        <a:spcBef>
          <a:spcPct val="20000"/>
        </a:spcBef>
        <a:spcAft>
          <a:spcPct val="0"/>
        </a:spcAft>
        <a:buFont typeface="Arial" charset="0"/>
        <a:buChar char="•"/>
        <a:defRPr sz="2600" kern="1200">
          <a:solidFill>
            <a:schemeClr val="tx1"/>
          </a:solidFill>
          <a:latin typeface="+mn-lt"/>
          <a:ea typeface="+mn-ea"/>
          <a:cs typeface="+mn-cs"/>
        </a:defRPr>
      </a:lvl3pPr>
      <a:lvl4pPr marL="1733497" indent="-247642" algn="l" rtl="0" eaLnBrk="0" fontAlgn="base" hangingPunct="0">
        <a:spcBef>
          <a:spcPct val="20000"/>
        </a:spcBef>
        <a:spcAft>
          <a:spcPct val="0"/>
        </a:spcAft>
        <a:buFont typeface="Arial" charset="0"/>
        <a:buChar char="–"/>
        <a:defRPr sz="2167" kern="1200">
          <a:solidFill>
            <a:schemeClr val="tx1"/>
          </a:solidFill>
          <a:latin typeface="+mn-lt"/>
          <a:ea typeface="+mn-ea"/>
          <a:cs typeface="+mn-cs"/>
        </a:defRPr>
      </a:lvl4pPr>
      <a:lvl5pPr marL="2228781" indent="-247642" algn="l" rtl="0" eaLnBrk="0" fontAlgn="base" hangingPunct="0">
        <a:spcBef>
          <a:spcPct val="20000"/>
        </a:spcBef>
        <a:spcAft>
          <a:spcPct val="0"/>
        </a:spcAft>
        <a:buFont typeface="Arial" charset="0"/>
        <a:buChar char="»"/>
        <a:defRPr sz="2167" kern="1200">
          <a:solidFill>
            <a:schemeClr val="tx1"/>
          </a:solidFill>
          <a:latin typeface="+mn-lt"/>
          <a:ea typeface="+mn-ea"/>
          <a:cs typeface="+mn-cs"/>
        </a:defRPr>
      </a:lvl5pPr>
      <a:lvl6pPr marL="2724066" indent="-247642" algn="l" defTabSz="990570" rtl="0" eaLnBrk="1" latinLnBrk="0" hangingPunct="1">
        <a:spcBef>
          <a:spcPct val="20000"/>
        </a:spcBef>
        <a:buFont typeface="Arial" pitchFamily="34" charset="0"/>
        <a:buChar char="•"/>
        <a:defRPr sz="2167" kern="1200">
          <a:solidFill>
            <a:schemeClr val="tx1"/>
          </a:solidFill>
          <a:latin typeface="+mn-lt"/>
          <a:ea typeface="+mn-ea"/>
          <a:cs typeface="+mn-cs"/>
        </a:defRPr>
      </a:lvl6pPr>
      <a:lvl7pPr marL="3219351" indent="-247642" algn="l" defTabSz="990570" rtl="0" eaLnBrk="1" latinLnBrk="0" hangingPunct="1">
        <a:spcBef>
          <a:spcPct val="20000"/>
        </a:spcBef>
        <a:buFont typeface="Arial" pitchFamily="34" charset="0"/>
        <a:buChar char="•"/>
        <a:defRPr sz="2167" kern="1200">
          <a:solidFill>
            <a:schemeClr val="tx1"/>
          </a:solidFill>
          <a:latin typeface="+mn-lt"/>
          <a:ea typeface="+mn-ea"/>
          <a:cs typeface="+mn-cs"/>
        </a:defRPr>
      </a:lvl7pPr>
      <a:lvl8pPr marL="3714636" indent="-247642" algn="l" defTabSz="990570" rtl="0" eaLnBrk="1" latinLnBrk="0" hangingPunct="1">
        <a:spcBef>
          <a:spcPct val="20000"/>
        </a:spcBef>
        <a:buFont typeface="Arial" pitchFamily="34" charset="0"/>
        <a:buChar char="•"/>
        <a:defRPr sz="2167" kern="1200">
          <a:solidFill>
            <a:schemeClr val="tx1"/>
          </a:solidFill>
          <a:latin typeface="+mn-lt"/>
          <a:ea typeface="+mn-ea"/>
          <a:cs typeface="+mn-cs"/>
        </a:defRPr>
      </a:lvl8pPr>
      <a:lvl9pPr marL="4209920" indent="-247642" algn="l" defTabSz="990570" rtl="0" eaLnBrk="1" latinLnBrk="0" hangingPunct="1">
        <a:spcBef>
          <a:spcPct val="20000"/>
        </a:spcBef>
        <a:buFont typeface="Arial" pitchFamily="34" charset="0"/>
        <a:buChar char="•"/>
        <a:defRPr sz="2167" kern="1200">
          <a:solidFill>
            <a:schemeClr val="tx1"/>
          </a:solidFill>
          <a:latin typeface="+mn-lt"/>
          <a:ea typeface="+mn-ea"/>
          <a:cs typeface="+mn-cs"/>
        </a:defRPr>
      </a:lvl9pPr>
    </p:bodyStyle>
    <p:otherStyle>
      <a:defPPr>
        <a:defRPr lang="sv-SE"/>
      </a:defPPr>
      <a:lvl1pPr marL="0" algn="l" defTabSz="990570" rtl="0" eaLnBrk="1" latinLnBrk="0" hangingPunct="1">
        <a:defRPr sz="1950" kern="1200">
          <a:solidFill>
            <a:schemeClr val="tx1"/>
          </a:solidFill>
          <a:latin typeface="+mn-lt"/>
          <a:ea typeface="+mn-ea"/>
          <a:cs typeface="+mn-cs"/>
        </a:defRPr>
      </a:lvl1pPr>
      <a:lvl2pPr marL="495285" algn="l" defTabSz="990570" rtl="0" eaLnBrk="1" latinLnBrk="0" hangingPunct="1">
        <a:defRPr sz="1950" kern="1200">
          <a:solidFill>
            <a:schemeClr val="tx1"/>
          </a:solidFill>
          <a:latin typeface="+mn-lt"/>
          <a:ea typeface="+mn-ea"/>
          <a:cs typeface="+mn-cs"/>
        </a:defRPr>
      </a:lvl2pPr>
      <a:lvl3pPr marL="990570" algn="l" defTabSz="990570" rtl="0" eaLnBrk="1" latinLnBrk="0" hangingPunct="1">
        <a:defRPr sz="1950" kern="1200">
          <a:solidFill>
            <a:schemeClr val="tx1"/>
          </a:solidFill>
          <a:latin typeface="+mn-lt"/>
          <a:ea typeface="+mn-ea"/>
          <a:cs typeface="+mn-cs"/>
        </a:defRPr>
      </a:lvl3pPr>
      <a:lvl4pPr marL="1485854" algn="l" defTabSz="990570" rtl="0" eaLnBrk="1" latinLnBrk="0" hangingPunct="1">
        <a:defRPr sz="1950" kern="1200">
          <a:solidFill>
            <a:schemeClr val="tx1"/>
          </a:solidFill>
          <a:latin typeface="+mn-lt"/>
          <a:ea typeface="+mn-ea"/>
          <a:cs typeface="+mn-cs"/>
        </a:defRPr>
      </a:lvl4pPr>
      <a:lvl5pPr marL="1981139" algn="l" defTabSz="990570" rtl="0" eaLnBrk="1" latinLnBrk="0" hangingPunct="1">
        <a:defRPr sz="1950" kern="1200">
          <a:solidFill>
            <a:schemeClr val="tx1"/>
          </a:solidFill>
          <a:latin typeface="+mn-lt"/>
          <a:ea typeface="+mn-ea"/>
          <a:cs typeface="+mn-cs"/>
        </a:defRPr>
      </a:lvl5pPr>
      <a:lvl6pPr marL="2476424" algn="l" defTabSz="990570" rtl="0" eaLnBrk="1" latinLnBrk="0" hangingPunct="1">
        <a:defRPr sz="1950" kern="1200">
          <a:solidFill>
            <a:schemeClr val="tx1"/>
          </a:solidFill>
          <a:latin typeface="+mn-lt"/>
          <a:ea typeface="+mn-ea"/>
          <a:cs typeface="+mn-cs"/>
        </a:defRPr>
      </a:lvl6pPr>
      <a:lvl7pPr marL="2971709" algn="l" defTabSz="990570" rtl="0" eaLnBrk="1" latinLnBrk="0" hangingPunct="1">
        <a:defRPr sz="1950" kern="1200">
          <a:solidFill>
            <a:schemeClr val="tx1"/>
          </a:solidFill>
          <a:latin typeface="+mn-lt"/>
          <a:ea typeface="+mn-ea"/>
          <a:cs typeface="+mn-cs"/>
        </a:defRPr>
      </a:lvl7pPr>
      <a:lvl8pPr marL="3466993" algn="l" defTabSz="990570" rtl="0" eaLnBrk="1" latinLnBrk="0" hangingPunct="1">
        <a:defRPr sz="1950" kern="1200">
          <a:solidFill>
            <a:schemeClr val="tx1"/>
          </a:solidFill>
          <a:latin typeface="+mn-lt"/>
          <a:ea typeface="+mn-ea"/>
          <a:cs typeface="+mn-cs"/>
        </a:defRPr>
      </a:lvl8pPr>
      <a:lvl9pPr marL="3962278" algn="l" defTabSz="990570" rtl="0" eaLnBrk="1" latinLnBrk="0" hangingPunct="1">
        <a:defRPr sz="19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hyperlink" Target="mailto:arne.bjornberg@healthpowerhouse.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0296" y="4403779"/>
            <a:ext cx="6934200" cy="1423988"/>
          </a:xfrm>
        </p:spPr>
        <p:txBody>
          <a:bodyPr rtlCol="0">
            <a:noAutofit/>
          </a:bodyPr>
          <a:lstStyle/>
          <a:p>
            <a:pPr eaLnBrk="1" fontAlgn="auto" hangingPunct="1">
              <a:spcAft>
                <a:spcPts val="0"/>
              </a:spcAft>
              <a:defRPr/>
            </a:pPr>
            <a:r>
              <a:rPr lang="sv-SE" sz="2167" b="1" dirty="0">
                <a:latin typeface="Tahoma" pitchFamily="34" charset="0"/>
                <a:ea typeface="Tahoma" pitchFamily="34" charset="0"/>
                <a:cs typeface="Tahoma" pitchFamily="34" charset="0"/>
              </a:rPr>
              <a:t>Brussels, December 7, 2016</a:t>
            </a:r>
          </a:p>
          <a:p>
            <a:pPr eaLnBrk="1" fontAlgn="auto" hangingPunct="1">
              <a:spcAft>
                <a:spcPts val="0"/>
              </a:spcAft>
              <a:defRPr/>
            </a:pPr>
            <a:r>
              <a:rPr lang="sv-SE" sz="1733" b="1" dirty="0">
                <a:latin typeface="Tahoma" pitchFamily="34" charset="0"/>
                <a:ea typeface="Tahoma" pitchFamily="34" charset="0"/>
                <a:cs typeface="Tahoma" pitchFamily="34" charset="0"/>
              </a:rPr>
              <a:t>Dr. Beatriz Cebolla</a:t>
            </a:r>
          </a:p>
          <a:p>
            <a:pPr eaLnBrk="1" fontAlgn="auto" hangingPunct="1">
              <a:spcAft>
                <a:spcPts val="0"/>
              </a:spcAft>
              <a:defRPr/>
            </a:pPr>
            <a:r>
              <a:rPr lang="sv-SE" sz="1733" b="1" dirty="0">
                <a:latin typeface="Tahoma" pitchFamily="34" charset="0"/>
                <a:ea typeface="Tahoma" pitchFamily="34" charset="0"/>
                <a:cs typeface="Tahoma" pitchFamily="34" charset="0"/>
              </a:rPr>
              <a:t>Prof. Arne Björnberg</a:t>
            </a:r>
          </a:p>
          <a:p>
            <a:pPr eaLnBrk="1" fontAlgn="auto" hangingPunct="1">
              <a:spcAft>
                <a:spcPts val="0"/>
              </a:spcAft>
              <a:defRPr/>
            </a:pPr>
            <a:r>
              <a:rPr lang="sv-SE" sz="1733" b="1" dirty="0">
                <a:latin typeface="Tahoma" pitchFamily="34" charset="0"/>
                <a:ea typeface="Tahoma" pitchFamily="34" charset="0"/>
                <a:cs typeface="Tahoma" pitchFamily="34" charset="0"/>
              </a:rPr>
              <a:t>Prof. Ian Graham</a:t>
            </a:r>
          </a:p>
          <a:p>
            <a:pPr eaLnBrk="1" fontAlgn="auto" hangingPunct="1">
              <a:spcAft>
                <a:spcPts val="0"/>
              </a:spcAft>
              <a:defRPr/>
            </a:pPr>
            <a:r>
              <a:rPr lang="sv-SE" sz="1733" b="1" dirty="0">
                <a:latin typeface="Tahoma" pitchFamily="34" charset="0"/>
                <a:ea typeface="Tahoma" pitchFamily="34" charset="0"/>
                <a:cs typeface="Tahoma" pitchFamily="34" charset="0"/>
              </a:rPr>
              <a:t>Prof Dan Gaita</a:t>
            </a:r>
          </a:p>
          <a:p>
            <a:pPr eaLnBrk="1" fontAlgn="auto" hangingPunct="1">
              <a:spcAft>
                <a:spcPts val="0"/>
              </a:spcAft>
              <a:defRPr/>
            </a:pPr>
            <a:r>
              <a:rPr lang="sv-SE" sz="1517" b="1" dirty="0">
                <a:latin typeface="Tahoma" pitchFamily="34" charset="0"/>
                <a:ea typeface="Tahoma" pitchFamily="34" charset="0"/>
                <a:cs typeface="Tahoma" pitchFamily="34" charset="0"/>
                <a:hlinkClick r:id="rId2"/>
              </a:rPr>
              <a:t>info@healthpowerhouse.com</a:t>
            </a:r>
            <a:r>
              <a:rPr lang="sv-SE" sz="1733" b="1" dirty="0">
                <a:latin typeface="Tahoma" pitchFamily="34" charset="0"/>
                <a:ea typeface="Tahoma" pitchFamily="34" charset="0"/>
                <a:cs typeface="Tahoma" pitchFamily="34" charset="0"/>
              </a:rPr>
              <a:t> </a:t>
            </a:r>
          </a:p>
          <a:p>
            <a:pPr eaLnBrk="1" fontAlgn="auto" hangingPunct="1">
              <a:spcAft>
                <a:spcPts val="0"/>
              </a:spcAft>
              <a:defRPr/>
            </a:pPr>
            <a:endParaRPr lang="sv-SE" sz="2600" b="1" dirty="0"/>
          </a:p>
        </p:txBody>
      </p:sp>
      <p:pic>
        <p:nvPicPr>
          <p:cNvPr id="6147" name="Picture 4"/>
          <p:cNvPicPr>
            <a:picLocks noChangeAspect="1" noChangeArrowheads="1"/>
          </p:cNvPicPr>
          <p:nvPr/>
        </p:nvPicPr>
        <p:blipFill>
          <a:blip r:embed="rId3" cstate="print"/>
          <a:srcRect/>
          <a:stretch>
            <a:fillRect/>
          </a:stretch>
        </p:blipFill>
        <p:spPr bwMode="auto">
          <a:xfrm>
            <a:off x="3862920" y="854472"/>
            <a:ext cx="2260210" cy="1353047"/>
          </a:xfrm>
          <a:prstGeom prst="rect">
            <a:avLst/>
          </a:prstGeom>
          <a:noFill/>
          <a:ln w="9525">
            <a:noFill/>
            <a:miter lim="800000"/>
            <a:headEnd/>
            <a:tailEnd/>
          </a:ln>
        </p:spPr>
      </p:pic>
      <p:sp>
        <p:nvSpPr>
          <p:cNvPr id="2" name="Title 1"/>
          <p:cNvSpPr>
            <a:spLocks noGrp="1"/>
          </p:cNvSpPr>
          <p:nvPr>
            <p:ph type="ctrTitle"/>
          </p:nvPr>
        </p:nvSpPr>
        <p:spPr>
          <a:xfrm>
            <a:off x="818621" y="2761167"/>
            <a:ext cx="8420100" cy="1194396"/>
          </a:xfrm>
        </p:spPr>
        <p:txBody>
          <a:bodyPr rtlCol="0">
            <a:normAutofit/>
          </a:bodyPr>
          <a:lstStyle/>
          <a:p>
            <a:pPr eaLnBrk="1" fontAlgn="auto" hangingPunct="1">
              <a:spcBef>
                <a:spcPts val="1300"/>
              </a:spcBef>
              <a:spcAft>
                <a:spcPts val="0"/>
              </a:spcAft>
              <a:defRPr/>
            </a:pPr>
            <a:r>
              <a:rPr lang="sv-SE" sz="3467" b="1" dirty="0">
                <a:solidFill>
                  <a:srgbClr val="FF8029"/>
                </a:solidFill>
                <a:effectLst>
                  <a:outerShdw blurRad="38100" dist="38100" dir="2700000" algn="tl">
                    <a:srgbClr val="000000">
                      <a:alpha val="43137"/>
                    </a:srgbClr>
                  </a:outerShdw>
                </a:effectLst>
                <a:latin typeface="Tahoma" pitchFamily="34" charset="0"/>
                <a:ea typeface="Tahoma" pitchFamily="34" charset="0"/>
                <a:cs typeface="Tahoma" pitchFamily="34" charset="0"/>
              </a:rPr>
              <a:t>Euro </a:t>
            </a:r>
            <a:r>
              <a:rPr lang="sv-SE" sz="3467" b="1" dirty="0" err="1">
                <a:solidFill>
                  <a:srgbClr val="FF8029"/>
                </a:solidFill>
                <a:effectLst>
                  <a:outerShdw blurRad="38100" dist="38100" dir="2700000" algn="tl">
                    <a:srgbClr val="000000">
                      <a:alpha val="43137"/>
                    </a:srgbClr>
                  </a:outerShdw>
                </a:effectLst>
                <a:latin typeface="Tahoma" pitchFamily="34" charset="0"/>
                <a:ea typeface="Tahoma" pitchFamily="34" charset="0"/>
                <a:cs typeface="Tahoma" pitchFamily="34" charset="0"/>
              </a:rPr>
              <a:t>Heart</a:t>
            </a:r>
            <a:r>
              <a:rPr lang="sv-SE" sz="3467" b="1" dirty="0">
                <a:solidFill>
                  <a:srgbClr val="FF8029"/>
                </a:solidFill>
                <a:effectLst>
                  <a:outerShdw blurRad="38100" dist="38100" dir="2700000" algn="tl">
                    <a:srgbClr val="000000">
                      <a:alpha val="43137"/>
                    </a:srgbClr>
                  </a:outerShdw>
                </a:effectLst>
                <a:latin typeface="Tahoma" pitchFamily="34" charset="0"/>
                <a:ea typeface="Tahoma" pitchFamily="34" charset="0"/>
                <a:cs typeface="Tahoma" pitchFamily="34" charset="0"/>
              </a:rPr>
              <a:t> Index 2016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p:cNvPicPr>
            <a:picLocks noChangeAspect="1" noChangeArrowheads="1"/>
          </p:cNvPicPr>
          <p:nvPr/>
        </p:nvPicPr>
        <p:blipFill>
          <a:blip r:embed="rId3" cstate="print"/>
          <a:srcRect/>
          <a:stretch>
            <a:fillRect/>
          </a:stretch>
        </p:blipFill>
        <p:spPr bwMode="auto">
          <a:xfrm>
            <a:off x="1568624" y="747920"/>
            <a:ext cx="6228184" cy="5705417"/>
          </a:xfrm>
          <a:prstGeom prst="rect">
            <a:avLst/>
          </a:prstGeom>
          <a:noFill/>
          <a:ln w="9525">
            <a:noFill/>
            <a:miter lim="800000"/>
            <a:headEnd/>
            <a:tailEnd/>
          </a:ln>
          <a:effectLst/>
        </p:spPr>
      </p:pic>
      <p:sp>
        <p:nvSpPr>
          <p:cNvPr id="11267" name="TextBox 2"/>
          <p:cNvSpPr txBox="1">
            <a:spLocks noChangeArrowheads="1"/>
          </p:cNvSpPr>
          <p:nvPr/>
        </p:nvSpPr>
        <p:spPr bwMode="auto">
          <a:xfrm>
            <a:off x="5540375" y="3081791"/>
            <a:ext cx="4021137" cy="1200150"/>
          </a:xfrm>
          <a:prstGeom prst="rect">
            <a:avLst/>
          </a:prstGeom>
          <a:solidFill>
            <a:schemeClr val="bg1"/>
          </a:solidFill>
          <a:ln w="9525">
            <a:noFill/>
            <a:miter lim="800000"/>
            <a:headEnd/>
            <a:tailEnd/>
          </a:ln>
        </p:spPr>
        <p:txBody>
          <a:bodyPr>
            <a:spAutoFit/>
          </a:bodyPr>
          <a:lstStyle/>
          <a:p>
            <a:r>
              <a:rPr lang="es-ES" altLang="en-US" b="1" dirty="0" err="1">
                <a:solidFill>
                  <a:srgbClr val="FF6600"/>
                </a:solidFill>
                <a:latin typeface="Tahoma" pitchFamily="34" charset="0"/>
                <a:cs typeface="Tahoma" pitchFamily="34" charset="0"/>
              </a:rPr>
              <a:t>GPs</a:t>
            </a:r>
            <a:r>
              <a:rPr lang="es-ES" altLang="en-US" b="1" dirty="0">
                <a:solidFill>
                  <a:srgbClr val="FF6600"/>
                </a:solidFill>
                <a:latin typeface="Tahoma" pitchFamily="34" charset="0"/>
                <a:cs typeface="Tahoma" pitchFamily="34" charset="0"/>
              </a:rPr>
              <a:t> and </a:t>
            </a:r>
            <a:r>
              <a:rPr lang="es-ES" altLang="en-US" b="1" dirty="0" err="1">
                <a:solidFill>
                  <a:srgbClr val="FF6600"/>
                </a:solidFill>
                <a:latin typeface="Tahoma" pitchFamily="34" charset="0"/>
                <a:cs typeface="Tahoma" pitchFamily="34" charset="0"/>
              </a:rPr>
              <a:t>primary</a:t>
            </a:r>
            <a:r>
              <a:rPr lang="es-ES" altLang="en-US" b="1" dirty="0">
                <a:solidFill>
                  <a:srgbClr val="FF6600"/>
                </a:solidFill>
                <a:latin typeface="Tahoma" pitchFamily="34" charset="0"/>
                <a:cs typeface="Tahoma" pitchFamily="34" charset="0"/>
              </a:rPr>
              <a:t> </a:t>
            </a:r>
            <a:r>
              <a:rPr lang="es-ES" altLang="en-US" b="1" dirty="0" err="1">
                <a:solidFill>
                  <a:srgbClr val="FF6600"/>
                </a:solidFill>
                <a:latin typeface="Tahoma" pitchFamily="34" charset="0"/>
                <a:cs typeface="Tahoma" pitchFamily="34" charset="0"/>
              </a:rPr>
              <a:t>care</a:t>
            </a:r>
            <a:r>
              <a:rPr lang="es-ES" altLang="en-US" b="1" dirty="0">
                <a:solidFill>
                  <a:srgbClr val="FF6600"/>
                </a:solidFill>
                <a:latin typeface="Tahoma" pitchFamily="34" charset="0"/>
                <a:cs typeface="Tahoma" pitchFamily="34" charset="0"/>
              </a:rPr>
              <a:t> </a:t>
            </a:r>
            <a:r>
              <a:rPr lang="es-ES" altLang="en-US" b="1" dirty="0" err="1">
                <a:solidFill>
                  <a:srgbClr val="FF6600"/>
                </a:solidFill>
                <a:latin typeface="Tahoma" pitchFamily="34" charset="0"/>
                <a:cs typeface="Tahoma" pitchFamily="34" charset="0"/>
              </a:rPr>
              <a:t>health</a:t>
            </a:r>
            <a:r>
              <a:rPr lang="es-ES" altLang="en-US" b="1" dirty="0">
                <a:solidFill>
                  <a:srgbClr val="FF6600"/>
                </a:solidFill>
                <a:latin typeface="Tahoma" pitchFamily="34" charset="0"/>
                <a:cs typeface="Tahoma" pitchFamily="34" charset="0"/>
              </a:rPr>
              <a:t> </a:t>
            </a:r>
            <a:r>
              <a:rPr lang="es-ES" altLang="en-US" b="1" dirty="0" err="1">
                <a:solidFill>
                  <a:srgbClr val="FF6600"/>
                </a:solidFill>
                <a:latin typeface="Tahoma" pitchFamily="34" charset="0"/>
                <a:cs typeface="Tahoma" pitchFamily="34" charset="0"/>
              </a:rPr>
              <a:t>workers</a:t>
            </a:r>
            <a:r>
              <a:rPr lang="es-ES" altLang="en-US" b="1" dirty="0">
                <a:solidFill>
                  <a:srgbClr val="FF6600"/>
                </a:solidFill>
                <a:latin typeface="Tahoma" pitchFamily="34" charset="0"/>
                <a:cs typeface="Tahoma" pitchFamily="34" charset="0"/>
              </a:rPr>
              <a:t> are </a:t>
            </a:r>
            <a:r>
              <a:rPr lang="es-ES" altLang="en-US" b="1" dirty="0" err="1">
                <a:solidFill>
                  <a:srgbClr val="FF6600"/>
                </a:solidFill>
                <a:latin typeface="Tahoma" pitchFamily="34" charset="0"/>
                <a:cs typeface="Tahoma" pitchFamily="34" charset="0"/>
              </a:rPr>
              <a:t>key</a:t>
            </a:r>
            <a:r>
              <a:rPr lang="es-ES" altLang="en-US" b="1" dirty="0">
                <a:solidFill>
                  <a:srgbClr val="FF6600"/>
                </a:solidFill>
                <a:latin typeface="Tahoma" pitchFamily="34" charset="0"/>
                <a:cs typeface="Tahoma" pitchFamily="34" charset="0"/>
              </a:rPr>
              <a:t> </a:t>
            </a:r>
            <a:r>
              <a:rPr lang="es-ES" altLang="en-US" b="1" dirty="0" err="1">
                <a:solidFill>
                  <a:srgbClr val="FF6600"/>
                </a:solidFill>
                <a:latin typeface="Tahoma" pitchFamily="34" charset="0"/>
                <a:cs typeface="Tahoma" pitchFamily="34" charset="0"/>
              </a:rPr>
              <a:t>players</a:t>
            </a:r>
            <a:r>
              <a:rPr lang="es-ES" altLang="en-US" b="1" dirty="0">
                <a:solidFill>
                  <a:srgbClr val="FF6600"/>
                </a:solidFill>
                <a:latin typeface="Tahoma" pitchFamily="34" charset="0"/>
                <a:cs typeface="Tahoma" pitchFamily="34" charset="0"/>
              </a:rPr>
              <a:t> </a:t>
            </a:r>
            <a:r>
              <a:rPr lang="es-ES" altLang="en-US" b="1" dirty="0" err="1">
                <a:solidFill>
                  <a:srgbClr val="FF6600"/>
                </a:solidFill>
                <a:latin typeface="Tahoma" pitchFamily="34" charset="0"/>
                <a:cs typeface="Tahoma" pitchFamily="34" charset="0"/>
              </a:rPr>
              <a:t>for</a:t>
            </a:r>
            <a:r>
              <a:rPr lang="es-ES" altLang="en-US" b="1" dirty="0">
                <a:solidFill>
                  <a:srgbClr val="FF6600"/>
                </a:solidFill>
                <a:latin typeface="Tahoma" pitchFamily="34" charset="0"/>
                <a:cs typeface="Tahoma" pitchFamily="34" charset="0"/>
              </a:rPr>
              <a:t> </a:t>
            </a:r>
            <a:r>
              <a:rPr lang="es-ES" altLang="en-US" b="1" dirty="0" err="1">
                <a:solidFill>
                  <a:srgbClr val="FF6600"/>
                </a:solidFill>
                <a:latin typeface="Tahoma" pitchFamily="34" charset="0"/>
                <a:cs typeface="Tahoma" pitchFamily="34" charset="0"/>
              </a:rPr>
              <a:t>detection</a:t>
            </a:r>
            <a:r>
              <a:rPr lang="es-ES" altLang="en-US" b="1" dirty="0">
                <a:solidFill>
                  <a:srgbClr val="FF6600"/>
                </a:solidFill>
                <a:latin typeface="Tahoma" pitchFamily="34" charset="0"/>
                <a:cs typeface="Tahoma" pitchFamily="34" charset="0"/>
              </a:rPr>
              <a:t> and </a:t>
            </a:r>
            <a:r>
              <a:rPr lang="es-ES" altLang="en-US" b="1" dirty="0" err="1">
                <a:solidFill>
                  <a:srgbClr val="FF6600"/>
                </a:solidFill>
                <a:latin typeface="Tahoma" pitchFamily="34" charset="0"/>
                <a:cs typeface="Tahoma" pitchFamily="34" charset="0"/>
              </a:rPr>
              <a:t>primary</a:t>
            </a:r>
            <a:r>
              <a:rPr lang="es-ES" altLang="en-US" b="1" dirty="0">
                <a:solidFill>
                  <a:srgbClr val="FF6600"/>
                </a:solidFill>
                <a:latin typeface="Tahoma" pitchFamily="34" charset="0"/>
                <a:cs typeface="Tahoma" pitchFamily="34" charset="0"/>
              </a:rPr>
              <a:t> </a:t>
            </a:r>
            <a:r>
              <a:rPr lang="es-ES" altLang="en-US" b="1" dirty="0" err="1">
                <a:solidFill>
                  <a:srgbClr val="FF6600"/>
                </a:solidFill>
                <a:latin typeface="Tahoma" pitchFamily="34" charset="0"/>
                <a:cs typeface="Tahoma" pitchFamily="34" charset="0"/>
              </a:rPr>
              <a:t>prevention</a:t>
            </a:r>
            <a:endParaRPr lang="es-ES" altLang="en-US" b="1" dirty="0">
              <a:solidFill>
                <a:srgbClr val="FF6600"/>
              </a:solidFill>
              <a:latin typeface="Tahoma" pitchFamily="34" charset="0"/>
              <a:cs typeface="Tahoma" pitchFamily="34" charset="0"/>
            </a:endParaRPr>
          </a:p>
        </p:txBody>
      </p:sp>
      <p:sp>
        <p:nvSpPr>
          <p:cNvPr id="5" name="Rektangel 1"/>
          <p:cNvSpPr/>
          <p:nvPr/>
        </p:nvSpPr>
        <p:spPr>
          <a:xfrm>
            <a:off x="920552" y="188640"/>
            <a:ext cx="7776864" cy="424732"/>
          </a:xfrm>
          <a:prstGeom prst="rect">
            <a:avLst/>
          </a:prstGeom>
          <a:solidFill>
            <a:schemeClr val="bg1"/>
          </a:solidFill>
        </p:spPr>
        <p:txBody>
          <a:bodyPr wrap="square">
            <a:spAutoFit/>
          </a:bodyPr>
          <a:lstStyle/>
          <a:p>
            <a:pPr defTabSz="1066800" fontAlgn="auto">
              <a:lnSpc>
                <a:spcPct val="90000"/>
              </a:lnSpc>
              <a:spcAft>
                <a:spcPct val="35000"/>
              </a:spcAft>
              <a:defRPr/>
            </a:pPr>
            <a:r>
              <a:rPr lang="en-GB" sz="2400" b="1" dirty="0">
                <a:solidFill>
                  <a:srgbClr val="FF6600"/>
                </a:solidFill>
                <a:effectLst>
                  <a:outerShdw blurRad="38100" dist="38100" dir="2700000" algn="tl">
                    <a:srgbClr val="000000">
                      <a:alpha val="43137"/>
                    </a:srgbClr>
                  </a:outerShdw>
                </a:effectLst>
                <a:latin typeface="Tahoma" pitchFamily="34" charset="0"/>
                <a:ea typeface="Tahoma" pitchFamily="34" charset="0"/>
                <a:cs typeface="Tahoma" pitchFamily="34" charset="0"/>
              </a:rPr>
              <a:t>Screening of CVD risk factors (Risk population)</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60512" y="311168"/>
            <a:ext cx="8928992" cy="1569660"/>
          </a:xfrm>
          <a:prstGeom prst="rect">
            <a:avLst/>
          </a:prstGeom>
          <a:solidFill>
            <a:schemeClr val="bg1"/>
          </a:solidFill>
          <a:ln>
            <a:solidFill>
              <a:schemeClr val="accent1"/>
            </a:solidFill>
          </a:ln>
        </p:spPr>
        <p:txBody>
          <a:bodyPr wrap="square">
            <a:spAutoFit/>
          </a:bodyPr>
          <a:lstStyle/>
          <a:p>
            <a:pPr algn="ctr"/>
            <a:r>
              <a:rPr lang="en-GB" sz="3200" b="1" u="sng" dirty="0">
                <a:solidFill>
                  <a:srgbClr val="FF66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Awareness campaigns and education about healthy life style </a:t>
            </a:r>
          </a:p>
          <a:p>
            <a:pPr algn="ctr"/>
            <a:r>
              <a:rPr lang="en-GB" sz="3200" b="1" dirty="0">
                <a:solidFill>
                  <a:srgbClr val="FF66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(promoting healthy habits)</a:t>
            </a:r>
            <a:endParaRPr lang="es-ES" sz="3200" b="1" dirty="0">
              <a:solidFill>
                <a:srgbClr val="FF66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grpSp>
        <p:nvGrpSpPr>
          <p:cNvPr id="13" name="Grupp 12"/>
          <p:cNvGrpSpPr/>
          <p:nvPr/>
        </p:nvGrpSpPr>
        <p:grpSpPr>
          <a:xfrm>
            <a:off x="1242794" y="2996952"/>
            <a:ext cx="2828731" cy="1008112"/>
            <a:chOff x="1242794" y="2996952"/>
            <a:chExt cx="2828731" cy="1008112"/>
          </a:xfrm>
        </p:grpSpPr>
        <p:sp>
          <p:nvSpPr>
            <p:cNvPr id="4" name="Rounded Rectangle 3"/>
            <p:cNvSpPr/>
            <p:nvPr/>
          </p:nvSpPr>
          <p:spPr>
            <a:xfrm>
              <a:off x="1242794" y="2996952"/>
              <a:ext cx="2702094" cy="1008112"/>
            </a:xfrm>
            <a:prstGeom prst="roundRect">
              <a:avLst/>
            </a:prstGeom>
            <a:solidFill>
              <a:srgbClr val="FF802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Tahoma" panose="020B0604030504040204" pitchFamily="34" charset="0"/>
                <a:ea typeface="Tahoma" panose="020B0604030504040204" pitchFamily="34" charset="0"/>
                <a:cs typeface="Tahoma" panose="020B0604030504040204" pitchFamily="34" charset="0"/>
              </a:endParaRPr>
            </a:p>
          </p:txBody>
        </p:sp>
        <p:sp>
          <p:nvSpPr>
            <p:cNvPr id="6" name="Rectangle 5"/>
            <p:cNvSpPr/>
            <p:nvPr/>
          </p:nvSpPr>
          <p:spPr>
            <a:xfrm>
              <a:off x="1354114" y="3244913"/>
              <a:ext cx="2717411" cy="400110"/>
            </a:xfrm>
            <a:prstGeom prst="rect">
              <a:avLst/>
            </a:prstGeom>
          </p:spPr>
          <p:txBody>
            <a:bodyPr wrap="none">
              <a:spAutoFit/>
            </a:bodyPr>
            <a:lstStyle/>
            <a:p>
              <a:r>
                <a:rPr lang="en-GB" sz="2000" b="1" dirty="0">
                  <a:latin typeface="Tahoma" panose="020B0604030504040204" pitchFamily="34" charset="0"/>
                  <a:ea typeface="Tahoma" panose="020B0604030504040204" pitchFamily="34" charset="0"/>
                  <a:cs typeface="Tahoma" panose="020B0604030504040204" pitchFamily="34" charset="0"/>
                </a:rPr>
                <a:t>General population </a:t>
              </a:r>
              <a:endParaRPr lang="es-ES" sz="2000" b="1" dirty="0">
                <a:latin typeface="Tahoma" panose="020B0604030504040204" pitchFamily="34" charset="0"/>
                <a:ea typeface="Tahoma" panose="020B0604030504040204" pitchFamily="34" charset="0"/>
                <a:cs typeface="Tahoma" panose="020B0604030504040204" pitchFamily="34" charset="0"/>
              </a:endParaRPr>
            </a:p>
          </p:txBody>
        </p:sp>
      </p:grpSp>
      <p:grpSp>
        <p:nvGrpSpPr>
          <p:cNvPr id="11" name="Grupp 10"/>
          <p:cNvGrpSpPr/>
          <p:nvPr/>
        </p:nvGrpSpPr>
        <p:grpSpPr>
          <a:xfrm>
            <a:off x="3224808" y="4149080"/>
            <a:ext cx="3960440" cy="1539463"/>
            <a:chOff x="3224808" y="4149080"/>
            <a:chExt cx="3960440" cy="1539463"/>
          </a:xfrm>
        </p:grpSpPr>
        <p:sp>
          <p:nvSpPr>
            <p:cNvPr id="5" name="Rounded Rectangle 4"/>
            <p:cNvSpPr/>
            <p:nvPr/>
          </p:nvSpPr>
          <p:spPr>
            <a:xfrm>
              <a:off x="3224808" y="4149080"/>
              <a:ext cx="3960440" cy="1440160"/>
            </a:xfrm>
            <a:prstGeom prst="roundRect">
              <a:avLst/>
            </a:prstGeom>
            <a:solidFill>
              <a:srgbClr val="FF802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Rectangle 6"/>
            <p:cNvSpPr/>
            <p:nvPr/>
          </p:nvSpPr>
          <p:spPr>
            <a:xfrm>
              <a:off x="3656857" y="4365104"/>
              <a:ext cx="3347391" cy="1323439"/>
            </a:xfrm>
            <a:prstGeom prst="rect">
              <a:avLst/>
            </a:prstGeom>
          </p:spPr>
          <p:txBody>
            <a:bodyPr wrap="none">
              <a:spAutoFit/>
            </a:bodyPr>
            <a:lstStyle/>
            <a:p>
              <a:r>
                <a:rPr lang="en-GB" sz="2000" b="1" dirty="0">
                  <a:latin typeface="Tahoma" panose="020B0604030504040204" pitchFamily="34" charset="0"/>
                  <a:ea typeface="Tahoma" panose="020B0604030504040204" pitchFamily="34" charset="0"/>
                  <a:cs typeface="Tahoma" panose="020B0604030504040204" pitchFamily="34" charset="0"/>
                </a:rPr>
                <a:t>Primary care physicians,</a:t>
              </a:r>
            </a:p>
            <a:p>
              <a:r>
                <a:rPr lang="en-US" sz="2000" b="1" dirty="0">
                  <a:latin typeface="Tahoma" panose="020B0604030504040204" pitchFamily="34" charset="0"/>
                  <a:ea typeface="Tahoma" panose="020B0604030504040204" pitchFamily="34" charset="0"/>
                  <a:cs typeface="Tahoma" panose="020B0604030504040204" pitchFamily="34" charset="0"/>
                </a:rPr>
                <a:t>community workers, </a:t>
              </a:r>
            </a:p>
            <a:p>
              <a:r>
                <a:rPr lang="en-US" sz="2000" b="1" dirty="0">
                  <a:latin typeface="Tahoma" panose="020B0604030504040204" pitchFamily="34" charset="0"/>
                  <a:ea typeface="Tahoma" panose="020B0604030504040204" pitchFamily="34" charset="0"/>
                  <a:cs typeface="Tahoma" panose="020B0604030504040204" pitchFamily="34" charset="0"/>
                </a:rPr>
                <a:t>teachers and educators. </a:t>
              </a:r>
              <a:endParaRPr lang="en-GB" sz="2000" b="1" dirty="0">
                <a:latin typeface="Tahoma" panose="020B0604030504040204" pitchFamily="34" charset="0"/>
                <a:ea typeface="Tahoma" panose="020B0604030504040204" pitchFamily="34" charset="0"/>
                <a:cs typeface="Tahoma" panose="020B0604030504040204" pitchFamily="34" charset="0"/>
              </a:endParaRPr>
            </a:p>
            <a:p>
              <a:r>
                <a:rPr lang="en-GB" sz="2000" b="1" dirty="0">
                  <a:latin typeface="Tahoma" panose="020B0604030504040204" pitchFamily="34" charset="0"/>
                  <a:ea typeface="Tahoma" panose="020B0604030504040204" pitchFamily="34" charset="0"/>
                  <a:cs typeface="Tahoma" panose="020B0604030504040204" pitchFamily="34" charset="0"/>
                </a:rPr>
                <a:t> </a:t>
              </a:r>
              <a:endParaRPr lang="es-ES" sz="2000" b="1" dirty="0">
                <a:latin typeface="Tahoma" panose="020B0604030504040204" pitchFamily="34" charset="0"/>
                <a:ea typeface="Tahoma" panose="020B0604030504040204" pitchFamily="34" charset="0"/>
                <a:cs typeface="Tahoma" panose="020B0604030504040204" pitchFamily="34" charset="0"/>
              </a:endParaRPr>
            </a:p>
          </p:txBody>
        </p:sp>
      </p:grpSp>
      <p:grpSp>
        <p:nvGrpSpPr>
          <p:cNvPr id="14" name="Grupp 13"/>
          <p:cNvGrpSpPr/>
          <p:nvPr/>
        </p:nvGrpSpPr>
        <p:grpSpPr>
          <a:xfrm>
            <a:off x="5601072" y="2636912"/>
            <a:ext cx="3240360" cy="1368152"/>
            <a:chOff x="5601072" y="2636912"/>
            <a:chExt cx="3240360" cy="1368152"/>
          </a:xfrm>
        </p:grpSpPr>
        <p:sp>
          <p:nvSpPr>
            <p:cNvPr id="2" name="Rounded Rectangle 1"/>
            <p:cNvSpPr/>
            <p:nvPr/>
          </p:nvSpPr>
          <p:spPr>
            <a:xfrm>
              <a:off x="5601072" y="2636912"/>
              <a:ext cx="3240360" cy="1368152"/>
            </a:xfrm>
            <a:prstGeom prst="roundRect">
              <a:avLst/>
            </a:prstGeom>
            <a:solidFill>
              <a:srgbClr val="FF802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Tahoma" panose="020B0604030504040204" pitchFamily="34" charset="0"/>
                <a:ea typeface="Tahoma" panose="020B0604030504040204" pitchFamily="34" charset="0"/>
                <a:cs typeface="Tahoma" panose="020B0604030504040204" pitchFamily="34" charset="0"/>
              </a:endParaRPr>
            </a:p>
          </p:txBody>
        </p:sp>
        <p:sp>
          <p:nvSpPr>
            <p:cNvPr id="8" name="TextBox 7"/>
            <p:cNvSpPr txBox="1"/>
            <p:nvPr/>
          </p:nvSpPr>
          <p:spPr>
            <a:xfrm>
              <a:off x="5745088" y="3068960"/>
              <a:ext cx="2917786" cy="461665"/>
            </a:xfrm>
            <a:prstGeom prst="rect">
              <a:avLst/>
            </a:prstGeom>
            <a:noFill/>
          </p:spPr>
          <p:txBody>
            <a:bodyPr wrap="none" rtlCol="0">
              <a:spAutoFit/>
            </a:bodyPr>
            <a:lstStyle/>
            <a:p>
              <a:r>
                <a:rPr lang="es-ES" sz="2400" b="1" dirty="0" err="1">
                  <a:latin typeface="Tahoma" panose="020B0604030504040204" pitchFamily="34" charset="0"/>
                  <a:ea typeface="Tahoma" panose="020B0604030504040204" pitchFamily="34" charset="0"/>
                  <a:cs typeface="Tahoma" panose="020B0604030504040204" pitchFamily="34" charset="0"/>
                </a:rPr>
                <a:t>Population</a:t>
              </a:r>
              <a:r>
                <a:rPr lang="es-ES" sz="2400" b="1" dirty="0">
                  <a:latin typeface="Tahoma" panose="020B0604030504040204" pitchFamily="34" charset="0"/>
                  <a:ea typeface="Tahoma" panose="020B0604030504040204" pitchFamily="34" charset="0"/>
                  <a:cs typeface="Tahoma" panose="020B0604030504040204" pitchFamily="34" charset="0"/>
                </a:rPr>
                <a:t> at </a:t>
              </a:r>
              <a:r>
                <a:rPr lang="es-ES" sz="2400" b="1" dirty="0" err="1">
                  <a:latin typeface="Tahoma" panose="020B0604030504040204" pitchFamily="34" charset="0"/>
                  <a:ea typeface="Tahoma" panose="020B0604030504040204" pitchFamily="34" charset="0"/>
                  <a:cs typeface="Tahoma" panose="020B0604030504040204" pitchFamily="34" charset="0"/>
                </a:rPr>
                <a:t>risk</a:t>
              </a:r>
              <a:endParaRPr lang="es-ES" sz="2400" b="1" dirty="0">
                <a:latin typeface="Tahoma" panose="020B0604030504040204" pitchFamily="34" charset="0"/>
                <a:ea typeface="Tahoma" panose="020B0604030504040204" pitchFamily="34" charset="0"/>
                <a:cs typeface="Tahoma" panose="020B0604030504040204" pitchFamily="34" charset="0"/>
              </a:endParaRPr>
            </a:p>
          </p:txBody>
        </p:sp>
      </p:grpSp>
      <p:cxnSp>
        <p:nvCxnSpPr>
          <p:cNvPr id="10" name="Elbow Connector 9"/>
          <p:cNvCxnSpPr/>
          <p:nvPr/>
        </p:nvCxnSpPr>
        <p:spPr>
          <a:xfrm rot="5400000">
            <a:off x="3404828" y="2312876"/>
            <a:ext cx="1080120" cy="288032"/>
          </a:xfrm>
          <a:prstGeom prst="bentConnector3">
            <a:avLst>
              <a:gd name="adj1" fmla="val 50000"/>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2" name="Elbow Connector 11"/>
          <p:cNvCxnSpPr/>
          <p:nvPr/>
        </p:nvCxnSpPr>
        <p:spPr>
          <a:xfrm rot="16200000" flipH="1">
            <a:off x="3420797" y="2728955"/>
            <a:ext cx="1912278" cy="432048"/>
          </a:xfrm>
          <a:prstGeom prst="bentConnector3">
            <a:avLst>
              <a:gd name="adj1" fmla="val 50000"/>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6" name="Elbow Connector 15"/>
          <p:cNvCxnSpPr/>
          <p:nvPr/>
        </p:nvCxnSpPr>
        <p:spPr>
          <a:xfrm>
            <a:off x="4232920" y="2132856"/>
            <a:ext cx="1152128" cy="1080120"/>
          </a:xfrm>
          <a:prstGeom prst="bentConnector3">
            <a:avLst>
              <a:gd name="adj1" fmla="val 50000"/>
            </a:avLst>
          </a:prstGeom>
          <a:ln w="381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992560" y="1268760"/>
            <a:ext cx="8064896" cy="5040560"/>
          </a:xfrm>
          <a:prstGeom prst="ellipse">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Tahoma" panose="020B0604030504040204" pitchFamily="34" charset="0"/>
              <a:ea typeface="Tahoma" panose="020B0604030504040204" pitchFamily="34" charset="0"/>
              <a:cs typeface="Tahoma" panose="020B0604030504040204" pitchFamily="34" charset="0"/>
            </a:endParaRPr>
          </a:p>
        </p:txBody>
      </p:sp>
      <p:sp>
        <p:nvSpPr>
          <p:cNvPr id="2" name="Rectangle 1"/>
          <p:cNvSpPr/>
          <p:nvPr/>
        </p:nvSpPr>
        <p:spPr>
          <a:xfrm>
            <a:off x="2144688" y="431086"/>
            <a:ext cx="5688632" cy="584775"/>
          </a:xfrm>
          <a:prstGeom prst="rect">
            <a:avLst/>
          </a:prstGeom>
          <a:solidFill>
            <a:schemeClr val="bg1"/>
          </a:solidFill>
        </p:spPr>
        <p:txBody>
          <a:bodyPr wrap="square">
            <a:spAutoFit/>
          </a:bodyPr>
          <a:lstStyle/>
          <a:p>
            <a:pPr algn="ctr"/>
            <a:r>
              <a:rPr lang="en-GB" sz="3200" b="1" dirty="0">
                <a:solidFill>
                  <a:srgbClr val="FF66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Structural/regulatory </a:t>
            </a:r>
            <a:endParaRPr lang="es-ES" sz="3200" b="1" dirty="0">
              <a:solidFill>
                <a:srgbClr val="FF66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3" name="Rounded Rectangle 2"/>
          <p:cNvSpPr/>
          <p:nvPr/>
        </p:nvSpPr>
        <p:spPr>
          <a:xfrm>
            <a:off x="5097016" y="2564904"/>
            <a:ext cx="3168352" cy="1368152"/>
          </a:xfrm>
          <a:prstGeom prst="roundRect">
            <a:avLst/>
          </a:prstGeom>
          <a:solidFill>
            <a:srgbClr val="FF802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dirty="0" err="1">
                <a:latin typeface="Tahoma" panose="020B0604030504040204" pitchFamily="34" charset="0"/>
                <a:ea typeface="Tahoma" panose="020B0604030504040204" pitchFamily="34" charset="0"/>
                <a:cs typeface="Tahoma" panose="020B0604030504040204" pitchFamily="34" charset="0"/>
              </a:rPr>
              <a:t>Addressing</a:t>
            </a:r>
            <a:r>
              <a:rPr lang="es-ES" sz="2000" b="1" dirty="0">
                <a:latin typeface="Tahoma" panose="020B0604030504040204" pitchFamily="34" charset="0"/>
                <a:ea typeface="Tahoma" panose="020B0604030504040204" pitchFamily="34" charset="0"/>
                <a:cs typeface="Tahoma" panose="020B0604030504040204" pitchFamily="34" charset="0"/>
              </a:rPr>
              <a:t> </a:t>
            </a:r>
            <a:r>
              <a:rPr lang="es-ES" sz="2000" b="1" dirty="0" err="1">
                <a:latin typeface="Tahoma" panose="020B0604030504040204" pitchFamily="34" charset="0"/>
                <a:ea typeface="Tahoma" panose="020B0604030504040204" pitchFamily="34" charset="0"/>
                <a:cs typeface="Tahoma" panose="020B0604030504040204" pitchFamily="34" charset="0"/>
              </a:rPr>
              <a:t>food</a:t>
            </a:r>
            <a:r>
              <a:rPr lang="es-ES" sz="2000" b="1" dirty="0">
                <a:latin typeface="Tahoma" panose="020B0604030504040204" pitchFamily="34" charset="0"/>
                <a:ea typeface="Tahoma" panose="020B0604030504040204" pitchFamily="34" charset="0"/>
                <a:cs typeface="Tahoma" panose="020B0604030504040204" pitchFamily="34" charset="0"/>
              </a:rPr>
              <a:t> </a:t>
            </a:r>
            <a:r>
              <a:rPr lang="es-ES" sz="2000" b="1" dirty="0" err="1">
                <a:latin typeface="Tahoma" panose="020B0604030504040204" pitchFamily="34" charset="0"/>
                <a:ea typeface="Tahoma" panose="020B0604030504040204" pitchFamily="34" charset="0"/>
                <a:cs typeface="Tahoma" panose="020B0604030504040204" pitchFamily="34" charset="0"/>
              </a:rPr>
              <a:t>composition</a:t>
            </a:r>
            <a:endParaRPr lang="es-ES" sz="2000" b="1" dirty="0">
              <a:latin typeface="Tahoma" panose="020B0604030504040204" pitchFamily="34" charset="0"/>
              <a:ea typeface="Tahoma" panose="020B0604030504040204" pitchFamily="34" charset="0"/>
              <a:cs typeface="Tahoma" panose="020B0604030504040204" pitchFamily="34" charset="0"/>
            </a:endParaRPr>
          </a:p>
        </p:txBody>
      </p:sp>
      <p:sp>
        <p:nvSpPr>
          <p:cNvPr id="4" name="Rounded Rectangle 3"/>
          <p:cNvSpPr/>
          <p:nvPr/>
        </p:nvSpPr>
        <p:spPr>
          <a:xfrm>
            <a:off x="1640632" y="2420888"/>
            <a:ext cx="3168352" cy="1368152"/>
          </a:xfrm>
          <a:prstGeom prst="roundRect">
            <a:avLst/>
          </a:prstGeom>
          <a:solidFill>
            <a:srgbClr val="FF802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dirty="0">
                <a:latin typeface="Tahoma" panose="020B0604030504040204" pitchFamily="34" charset="0"/>
                <a:ea typeface="Tahoma" panose="020B0604030504040204" pitchFamily="34" charset="0"/>
                <a:cs typeface="Tahoma" panose="020B0604030504040204" pitchFamily="34" charset="0"/>
              </a:rPr>
              <a:t>Limit marketing of unhealthy food for children</a:t>
            </a:r>
          </a:p>
        </p:txBody>
      </p:sp>
      <p:sp>
        <p:nvSpPr>
          <p:cNvPr id="6" name="Rounded Rectangle 5"/>
          <p:cNvSpPr/>
          <p:nvPr/>
        </p:nvSpPr>
        <p:spPr>
          <a:xfrm>
            <a:off x="1856656" y="3933056"/>
            <a:ext cx="3168352" cy="1368152"/>
          </a:xfrm>
          <a:prstGeom prst="roundRect">
            <a:avLst/>
          </a:prstGeom>
          <a:solidFill>
            <a:srgbClr val="FF802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b="1" dirty="0">
                <a:latin typeface="Tahoma" panose="020B0604030504040204" pitchFamily="34" charset="0"/>
                <a:ea typeface="Tahoma" panose="020B0604030504040204" pitchFamily="34" charset="0"/>
                <a:cs typeface="Tahoma" panose="020B0604030504040204" pitchFamily="34" charset="0"/>
              </a:rPr>
              <a:t>Tobacco control laws and tobacco control interventions </a:t>
            </a:r>
            <a:endParaRPr lang="es-ES" sz="2000" b="1" dirty="0">
              <a:latin typeface="Tahoma" panose="020B0604030504040204" pitchFamily="34" charset="0"/>
              <a:ea typeface="Tahoma" panose="020B0604030504040204" pitchFamily="34" charset="0"/>
              <a:cs typeface="Tahoma" panose="020B0604030504040204" pitchFamily="34" charset="0"/>
            </a:endParaRPr>
          </a:p>
        </p:txBody>
      </p:sp>
      <p:sp>
        <p:nvSpPr>
          <p:cNvPr id="7" name="Rounded Rectangle 6"/>
          <p:cNvSpPr/>
          <p:nvPr/>
        </p:nvSpPr>
        <p:spPr>
          <a:xfrm>
            <a:off x="5313040" y="4149080"/>
            <a:ext cx="3168352" cy="936104"/>
          </a:xfrm>
          <a:prstGeom prst="roundRect">
            <a:avLst/>
          </a:prstGeom>
          <a:solidFill>
            <a:srgbClr val="FF802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b="1" dirty="0">
                <a:latin typeface="Tahoma" panose="020B0604030504040204" pitchFamily="34" charset="0"/>
                <a:ea typeface="Tahoma" panose="020B0604030504040204" pitchFamily="34" charset="0"/>
                <a:cs typeface="Tahoma" panose="020B0604030504040204" pitchFamily="34" charset="0"/>
              </a:rPr>
              <a:t>Alcohol control laws, taxation </a:t>
            </a:r>
            <a:r>
              <a:rPr lang="en-GB" sz="2000" b="1" dirty="0" err="1">
                <a:latin typeface="Tahoma" panose="020B0604030504040204" pitchFamily="34" charset="0"/>
                <a:ea typeface="Tahoma" panose="020B0604030504040204" pitchFamily="34" charset="0"/>
                <a:cs typeface="Tahoma" panose="020B0604030504040204" pitchFamily="34" charset="0"/>
              </a:rPr>
              <a:t>ect</a:t>
            </a:r>
            <a:r>
              <a:rPr lang="en-GB" sz="2000" b="1" dirty="0">
                <a:latin typeface="Tahoma" panose="020B0604030504040204" pitchFamily="34" charset="0"/>
                <a:ea typeface="Tahoma" panose="020B0604030504040204" pitchFamily="34" charset="0"/>
                <a:cs typeface="Tahoma" panose="020B0604030504040204" pitchFamily="34" charset="0"/>
              </a:rPr>
              <a:t>....</a:t>
            </a:r>
            <a:endParaRPr lang="es-ES" sz="2000" b="1" dirty="0">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6" name="Picture 4"/>
          <p:cNvPicPr>
            <a:picLocks noChangeAspect="1" noChangeArrowheads="1"/>
          </p:cNvPicPr>
          <p:nvPr/>
        </p:nvPicPr>
        <p:blipFill>
          <a:blip r:embed="rId3" cstate="print"/>
          <a:srcRect/>
          <a:stretch>
            <a:fillRect/>
          </a:stretch>
        </p:blipFill>
        <p:spPr bwMode="auto">
          <a:xfrm>
            <a:off x="91853" y="5760595"/>
            <a:ext cx="9792691" cy="578103"/>
          </a:xfrm>
          <a:prstGeom prst="rect">
            <a:avLst/>
          </a:prstGeom>
          <a:noFill/>
          <a:ln w="9525">
            <a:noFill/>
            <a:miter lim="800000"/>
            <a:headEnd/>
            <a:tailEnd/>
          </a:ln>
        </p:spPr>
      </p:pic>
      <p:pic>
        <p:nvPicPr>
          <p:cNvPr id="69637" name="Picture 5"/>
          <p:cNvPicPr>
            <a:picLocks noChangeAspect="1" noChangeArrowheads="1"/>
          </p:cNvPicPr>
          <p:nvPr/>
        </p:nvPicPr>
        <p:blipFill>
          <a:blip r:embed="rId4" cstate="print"/>
          <a:srcRect/>
          <a:stretch>
            <a:fillRect/>
          </a:stretch>
        </p:blipFill>
        <p:spPr bwMode="auto">
          <a:xfrm>
            <a:off x="91853" y="5273036"/>
            <a:ext cx="9720000" cy="325790"/>
          </a:xfrm>
          <a:prstGeom prst="rect">
            <a:avLst/>
          </a:prstGeom>
          <a:noFill/>
          <a:ln w="9525">
            <a:noFill/>
            <a:miter lim="800000"/>
            <a:headEnd/>
            <a:tailEnd/>
          </a:ln>
        </p:spPr>
      </p:pic>
      <p:grpSp>
        <p:nvGrpSpPr>
          <p:cNvPr id="2" name="Grupp 1"/>
          <p:cNvGrpSpPr/>
          <p:nvPr/>
        </p:nvGrpSpPr>
        <p:grpSpPr>
          <a:xfrm>
            <a:off x="1064568" y="188640"/>
            <a:ext cx="7992888" cy="4922627"/>
            <a:chOff x="1064568" y="188640"/>
            <a:chExt cx="7992888" cy="4922627"/>
          </a:xfrm>
        </p:grpSpPr>
        <p:sp>
          <p:nvSpPr>
            <p:cNvPr id="3" name="Frihandsfigur 2"/>
            <p:cNvSpPr/>
            <p:nvPr/>
          </p:nvSpPr>
          <p:spPr>
            <a:xfrm>
              <a:off x="1064568" y="764704"/>
              <a:ext cx="7992888" cy="4346563"/>
            </a:xfrm>
            <a:custGeom>
              <a:avLst/>
              <a:gdLst>
                <a:gd name="connsiteX0" fmla="*/ 0 w 7992888"/>
                <a:gd name="connsiteY0" fmla="*/ 0 h 3932233"/>
                <a:gd name="connsiteX1" fmla="*/ 7992888 w 7992888"/>
                <a:gd name="connsiteY1" fmla="*/ 0 h 3932233"/>
                <a:gd name="connsiteX2" fmla="*/ 7992888 w 7992888"/>
                <a:gd name="connsiteY2" fmla="*/ 3932233 h 3932233"/>
                <a:gd name="connsiteX3" fmla="*/ 0 w 7992888"/>
                <a:gd name="connsiteY3" fmla="*/ 3932233 h 3932233"/>
                <a:gd name="connsiteX4" fmla="*/ 0 w 7992888"/>
                <a:gd name="connsiteY4" fmla="*/ 0 h 39322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92888" h="3932233">
                  <a:moveTo>
                    <a:pt x="0" y="0"/>
                  </a:moveTo>
                  <a:lnTo>
                    <a:pt x="7992888" y="0"/>
                  </a:lnTo>
                  <a:lnTo>
                    <a:pt x="7992888" y="3932233"/>
                  </a:lnTo>
                  <a:lnTo>
                    <a:pt x="0" y="3932233"/>
                  </a:lnTo>
                  <a:lnTo>
                    <a:pt x="0" y="0"/>
                  </a:lnTo>
                  <a:close/>
                </a:path>
              </a:pathLst>
            </a:custGeom>
            <a:ln>
              <a:solidFill>
                <a:srgbClr val="CCCCFF"/>
              </a:solidFill>
            </a:ln>
            <a:scene3d>
              <a:camera prst="orthographicFront"/>
              <a:lightRig rig="flat" dir="t"/>
            </a:scene3d>
            <a:sp3d z="190500" extrusionH="12700" prstMaterial="plastic">
              <a:bevelT w="50800" h="50800"/>
            </a:sp3d>
          </p:spPr>
          <p:style>
            <a:lnRef idx="1">
              <a:scrgbClr r="0" g="0" b="0"/>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20337" tIns="978916" rIns="620337" bIns="128016" numCol="1" spcCol="1270" anchor="t" anchorCtr="0">
              <a:noAutofit/>
            </a:bodyPr>
            <a:lstStyle/>
            <a:p>
              <a:pPr marL="342900" lvl="1" indent="-342900" algn="l" defTabSz="800100">
                <a:lnSpc>
                  <a:spcPct val="90000"/>
                </a:lnSpc>
                <a:spcBef>
                  <a:spcPct val="0"/>
                </a:spcBef>
                <a:spcAft>
                  <a:spcPts val="1200"/>
                </a:spcAft>
                <a:buBlip>
                  <a:blip r:embed="rId5"/>
                </a:buBlip>
              </a:pPr>
              <a:r>
                <a:rPr kumimoji="0" lang="en-GB" sz="2000" b="1" i="0" u="none" strike="noStrike" kern="1200" cap="none" normalizeH="0" baseline="0" dirty="0">
                  <a:ln>
                    <a:noFill/>
                  </a:ln>
                  <a:solidFill>
                    <a:srgbClr val="FF6600"/>
                  </a:solidFill>
                  <a:effectLst/>
                  <a:latin typeface="Tahoma" pitchFamily="34" charset="0"/>
                  <a:ea typeface="Tahoma" panose="020B0604030504040204" pitchFamily="34" charset="0"/>
                  <a:cs typeface="Tahoma" panose="020B0604030504040204" pitchFamily="34" charset="0"/>
                </a:rPr>
                <a:t>Coordination</a:t>
              </a:r>
              <a:r>
                <a:rPr kumimoji="0" lang="en-GB" sz="2000" b="0" i="0" u="none" strike="noStrike" kern="1200" cap="none" normalizeH="0" baseline="0" dirty="0">
                  <a:ln>
                    <a:noFill/>
                  </a:ln>
                  <a:solidFill>
                    <a:srgbClr val="FF6600"/>
                  </a:solidFill>
                  <a:effectLst/>
                  <a:latin typeface="Tahoma" pitchFamily="34" charset="0"/>
                  <a:ea typeface="Tahoma" panose="020B0604030504040204" pitchFamily="34" charset="0"/>
                  <a:cs typeface="Tahoma" panose="020B0604030504040204" pitchFamily="34" charset="0"/>
                </a:rPr>
                <a:t> and </a:t>
              </a:r>
              <a:r>
                <a:rPr kumimoji="0" lang="en-GB" sz="2000" b="1" i="0" u="none" strike="noStrike" kern="1200" cap="none" normalizeH="0" baseline="0" dirty="0">
                  <a:ln>
                    <a:noFill/>
                  </a:ln>
                  <a:solidFill>
                    <a:srgbClr val="FF6600"/>
                  </a:solidFill>
                  <a:effectLst/>
                  <a:latin typeface="Tahoma" pitchFamily="34" charset="0"/>
                  <a:ea typeface="Tahoma" panose="020B0604030504040204" pitchFamily="34" charset="0"/>
                  <a:cs typeface="Tahoma" panose="020B0604030504040204" pitchFamily="34" charset="0"/>
                </a:rPr>
                <a:t>integration</a:t>
              </a:r>
              <a:r>
                <a:rPr kumimoji="0" lang="en-GB" sz="2000" b="0" i="0" u="none" strike="noStrike" kern="1200" cap="none" normalizeH="0" baseline="0" dirty="0">
                  <a:ln>
                    <a:noFill/>
                  </a:ln>
                  <a:solidFill>
                    <a:srgbClr val="FF6600"/>
                  </a:solidFill>
                  <a:effectLst/>
                  <a:latin typeface="Tahoma" pitchFamily="34" charset="0"/>
                  <a:ea typeface="Tahoma" panose="020B0604030504040204" pitchFamily="34" charset="0"/>
                  <a:cs typeface="Tahoma" panose="020B0604030504040204" pitchFamily="34" charset="0"/>
                </a:rPr>
                <a:t> between services (Primary and secondary care)</a:t>
              </a:r>
              <a:endParaRPr lang="en-GB" sz="2000" b="1" kern="1200" dirty="0">
                <a:solidFill>
                  <a:srgbClr val="FF6600"/>
                </a:solidFill>
                <a:latin typeface="Tahoma" pitchFamily="34" charset="0"/>
                <a:ea typeface="Tahoma" pitchFamily="34" charset="0"/>
                <a:cs typeface="Tahoma" pitchFamily="34" charset="0"/>
              </a:endParaRPr>
            </a:p>
            <a:p>
              <a:pPr marL="342900" lvl="1" indent="-342900" algn="l" defTabSz="800100">
                <a:lnSpc>
                  <a:spcPct val="90000"/>
                </a:lnSpc>
                <a:spcBef>
                  <a:spcPct val="0"/>
                </a:spcBef>
                <a:spcAft>
                  <a:spcPts val="1200"/>
                </a:spcAft>
                <a:buBlip>
                  <a:blip r:embed="rId5"/>
                </a:buBlip>
              </a:pPr>
              <a:r>
                <a:rPr kumimoji="0" lang="en-GB" sz="2000" b="0" i="0" u="none" strike="noStrike" kern="1200" cap="none" normalizeH="0" baseline="0" dirty="0">
                  <a:ln>
                    <a:noFill/>
                  </a:ln>
                  <a:solidFill>
                    <a:srgbClr val="FF6600"/>
                  </a:solidFill>
                  <a:effectLst/>
                  <a:latin typeface="Tahoma" pitchFamily="34" charset="0"/>
                  <a:ea typeface="Tahoma" panose="020B0604030504040204" pitchFamily="34" charset="0"/>
                  <a:cs typeface="Tahoma" panose="020B0604030504040204" pitchFamily="34" charset="0"/>
                </a:rPr>
                <a:t>In </a:t>
              </a:r>
              <a:r>
                <a:rPr kumimoji="0" lang="en-GB" sz="2000" b="1" i="0" u="none" strike="noStrike" kern="1200" cap="none" normalizeH="0" baseline="0" dirty="0">
                  <a:ln>
                    <a:noFill/>
                  </a:ln>
                  <a:solidFill>
                    <a:srgbClr val="FF6600"/>
                  </a:solidFill>
                  <a:effectLst/>
                  <a:latin typeface="Tahoma" pitchFamily="34" charset="0"/>
                  <a:ea typeface="Tahoma" panose="020B0604030504040204" pitchFamily="34" charset="0"/>
                  <a:cs typeface="Tahoma" panose="020B0604030504040204" pitchFamily="34" charset="0"/>
                </a:rPr>
                <a:t>emergency situations</a:t>
              </a:r>
              <a:r>
                <a:rPr kumimoji="0" lang="en-GB" sz="2000" b="0" i="0" u="none" strike="noStrike" kern="1200" cap="none" normalizeH="0" baseline="0" dirty="0">
                  <a:ln>
                    <a:noFill/>
                  </a:ln>
                  <a:solidFill>
                    <a:srgbClr val="FF6600"/>
                  </a:solidFill>
                  <a:effectLst/>
                  <a:latin typeface="Tahoma" pitchFamily="34" charset="0"/>
                  <a:ea typeface="Tahoma" panose="020B0604030504040204" pitchFamily="34" charset="0"/>
                  <a:cs typeface="Tahoma" panose="020B0604030504040204" pitchFamily="34" charset="0"/>
                </a:rPr>
                <a:t>, good coordination and efficient communication process after an emergency call with emergency services and ambulances.</a:t>
              </a:r>
              <a:endParaRPr lang="en-GB" sz="2000" b="1" kern="1200" dirty="0">
                <a:solidFill>
                  <a:srgbClr val="FF6600"/>
                </a:solidFill>
                <a:latin typeface="Tahoma" pitchFamily="34" charset="0"/>
                <a:ea typeface="Tahoma" pitchFamily="34" charset="0"/>
                <a:cs typeface="Tahoma" pitchFamily="34" charset="0"/>
              </a:endParaRPr>
            </a:p>
            <a:p>
              <a:pPr marL="342900" lvl="1" indent="-342900" algn="l" defTabSz="800100">
                <a:lnSpc>
                  <a:spcPct val="90000"/>
                </a:lnSpc>
                <a:spcBef>
                  <a:spcPct val="0"/>
                </a:spcBef>
                <a:spcAft>
                  <a:spcPts val="1200"/>
                </a:spcAft>
                <a:buBlip>
                  <a:blip r:embed="rId5"/>
                </a:buBlip>
              </a:pPr>
              <a:r>
                <a:rPr lang="en-GB" sz="2000" b="1" kern="1200" dirty="0">
                  <a:solidFill>
                    <a:srgbClr val="FF6600"/>
                  </a:solidFill>
                  <a:latin typeface="Tahoma" panose="020B0604030504040204" pitchFamily="34" charset="0"/>
                  <a:ea typeface="Tahoma" panose="020B0604030504040204" pitchFamily="34" charset="0"/>
                  <a:cs typeface="Tahoma" panose="020B0604030504040204" pitchFamily="34" charset="0"/>
                </a:rPr>
                <a:t>Enough resources</a:t>
              </a:r>
              <a:r>
                <a:rPr lang="en-GB" sz="2000" kern="1200" dirty="0">
                  <a:solidFill>
                    <a:srgbClr val="FF6600"/>
                  </a:solidFill>
                  <a:latin typeface="Tahoma" panose="020B0604030504040204" pitchFamily="34" charset="0"/>
                  <a:ea typeface="Tahoma" panose="020B0604030504040204" pitchFamily="34" charset="0"/>
                  <a:cs typeface="Tahoma" panose="020B0604030504040204" pitchFamily="34" charset="0"/>
                </a:rPr>
                <a:t> depending on national situation, such as sufficiently trained cardiologists and cardiothoracic surgeons </a:t>
              </a:r>
              <a:r>
                <a:rPr lang="en-GB" sz="2000" i="1" kern="1200" dirty="0">
                  <a:solidFill>
                    <a:srgbClr val="FF6600"/>
                  </a:solidFill>
                  <a:latin typeface="Tahoma" panose="020B0604030504040204" pitchFamily="34" charset="0"/>
                  <a:ea typeface="Tahoma" panose="020B0604030504040204" pitchFamily="34" charset="0"/>
                  <a:cs typeface="Tahoma" panose="020B0604030504040204" pitchFamily="34" charset="0"/>
                </a:rPr>
                <a:t>per capita</a:t>
              </a:r>
              <a:r>
                <a:rPr lang="en-GB" sz="2000" kern="1200" dirty="0">
                  <a:solidFill>
                    <a:srgbClr val="FF6600"/>
                  </a:solidFill>
                  <a:latin typeface="Tahoma" panose="020B0604030504040204" pitchFamily="34" charset="0"/>
                  <a:ea typeface="Tahoma" panose="020B0604030504040204" pitchFamily="34" charset="0"/>
                  <a:cs typeface="Tahoma" panose="020B0604030504040204" pitchFamily="34" charset="0"/>
                </a:rPr>
                <a:t>, PCI centres, Catheterization labs.....</a:t>
              </a:r>
              <a:endParaRPr lang="en-GB" sz="2000" b="1" kern="1200" dirty="0">
                <a:solidFill>
                  <a:srgbClr val="FF6600"/>
                </a:solidFill>
                <a:latin typeface="Tahoma" pitchFamily="34" charset="0"/>
                <a:ea typeface="Tahoma" pitchFamily="34" charset="0"/>
                <a:cs typeface="Tahoma" pitchFamily="34" charset="0"/>
              </a:endParaRPr>
            </a:p>
            <a:p>
              <a:pPr marL="342900" lvl="1" indent="-342900" algn="l" defTabSz="800100">
                <a:lnSpc>
                  <a:spcPct val="90000"/>
                </a:lnSpc>
                <a:spcBef>
                  <a:spcPct val="0"/>
                </a:spcBef>
                <a:spcAft>
                  <a:spcPts val="1200"/>
                </a:spcAft>
                <a:buBlip>
                  <a:blip r:embed="rId5"/>
                </a:buBlip>
              </a:pPr>
              <a:r>
                <a:rPr lang="en-GB" sz="2000" b="1" kern="1200" dirty="0">
                  <a:solidFill>
                    <a:srgbClr val="F7700B"/>
                  </a:solidFill>
                  <a:latin typeface="Tahoma" pitchFamily="34" charset="0"/>
                  <a:ea typeface="Tahoma" pitchFamily="34" charset="0"/>
                  <a:cs typeface="Tahoma" pitchFamily="34" charset="0"/>
                </a:rPr>
                <a:t>Data Collection.</a:t>
              </a:r>
            </a:p>
          </p:txBody>
        </p:sp>
        <p:sp>
          <p:nvSpPr>
            <p:cNvPr id="4" name="Frihandsfigur 3"/>
            <p:cNvSpPr/>
            <p:nvPr/>
          </p:nvSpPr>
          <p:spPr>
            <a:xfrm>
              <a:off x="1521305" y="188640"/>
              <a:ext cx="5595021" cy="1387440"/>
            </a:xfrm>
            <a:custGeom>
              <a:avLst/>
              <a:gdLst>
                <a:gd name="connsiteX0" fmla="*/ 0 w 5595021"/>
                <a:gd name="connsiteY0" fmla="*/ 231245 h 1387440"/>
                <a:gd name="connsiteX1" fmla="*/ 231245 w 5595021"/>
                <a:gd name="connsiteY1" fmla="*/ 0 h 1387440"/>
                <a:gd name="connsiteX2" fmla="*/ 5363776 w 5595021"/>
                <a:gd name="connsiteY2" fmla="*/ 0 h 1387440"/>
                <a:gd name="connsiteX3" fmla="*/ 5595021 w 5595021"/>
                <a:gd name="connsiteY3" fmla="*/ 231245 h 1387440"/>
                <a:gd name="connsiteX4" fmla="*/ 5595021 w 5595021"/>
                <a:gd name="connsiteY4" fmla="*/ 1156195 h 1387440"/>
                <a:gd name="connsiteX5" fmla="*/ 5363776 w 5595021"/>
                <a:gd name="connsiteY5" fmla="*/ 1387440 h 1387440"/>
                <a:gd name="connsiteX6" fmla="*/ 231245 w 5595021"/>
                <a:gd name="connsiteY6" fmla="*/ 1387440 h 1387440"/>
                <a:gd name="connsiteX7" fmla="*/ 0 w 5595021"/>
                <a:gd name="connsiteY7" fmla="*/ 1156195 h 1387440"/>
                <a:gd name="connsiteX8" fmla="*/ 0 w 5595021"/>
                <a:gd name="connsiteY8" fmla="*/ 231245 h 138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95021" h="1387440">
                  <a:moveTo>
                    <a:pt x="0" y="231245"/>
                  </a:moveTo>
                  <a:cubicBezTo>
                    <a:pt x="0" y="103532"/>
                    <a:pt x="103532" y="0"/>
                    <a:pt x="231245" y="0"/>
                  </a:cubicBezTo>
                  <a:lnTo>
                    <a:pt x="5363776" y="0"/>
                  </a:lnTo>
                  <a:cubicBezTo>
                    <a:pt x="5491489" y="0"/>
                    <a:pt x="5595021" y="103532"/>
                    <a:pt x="5595021" y="231245"/>
                  </a:cubicBezTo>
                  <a:lnTo>
                    <a:pt x="5595021" y="1156195"/>
                  </a:lnTo>
                  <a:cubicBezTo>
                    <a:pt x="5595021" y="1283908"/>
                    <a:pt x="5491489" y="1387440"/>
                    <a:pt x="5363776" y="1387440"/>
                  </a:cubicBezTo>
                  <a:lnTo>
                    <a:pt x="231245" y="1387440"/>
                  </a:lnTo>
                  <a:cubicBezTo>
                    <a:pt x="103532" y="1387440"/>
                    <a:pt x="0" y="1283908"/>
                    <a:pt x="0" y="1156195"/>
                  </a:cubicBezTo>
                  <a:lnTo>
                    <a:pt x="0" y="231245"/>
                  </a:lnTo>
                  <a:close/>
                </a:path>
              </a:pathLst>
            </a:custGeom>
            <a:solidFill>
              <a:srgbClr val="FF8029"/>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4">
                <a:hueOff val="0"/>
                <a:satOff val="0"/>
                <a:lumOff val="0"/>
                <a:alphaOff val="0"/>
              </a:schemeClr>
            </a:effectRef>
            <a:fontRef idx="minor">
              <a:schemeClr val="lt1"/>
            </a:fontRef>
          </p:style>
          <p:txBody>
            <a:bodyPr spcFirstLastPara="0" vert="horz" wrap="square" lIns="279207" tIns="67729" rIns="279207" bIns="67729" numCol="1" spcCol="1270" anchor="ctr" anchorCtr="0">
              <a:noAutofit/>
            </a:bodyPr>
            <a:lstStyle/>
            <a:p>
              <a:pPr lvl="0" algn="l" defTabSz="1422400">
                <a:lnSpc>
                  <a:spcPct val="90000"/>
                </a:lnSpc>
                <a:spcBef>
                  <a:spcPct val="0"/>
                </a:spcBef>
                <a:spcAft>
                  <a:spcPct val="35000"/>
                </a:spcAft>
              </a:pPr>
              <a:r>
                <a:rPr lang="en-GB" sz="3200" b="1" kern="1200" dirty="0">
                  <a:latin typeface="Tahoma" pitchFamily="34" charset="0"/>
                  <a:ea typeface="Tahoma" pitchFamily="34" charset="0"/>
                  <a:cs typeface="Tahoma" pitchFamily="34" charset="0"/>
                </a:rPr>
                <a:t>Procedures</a:t>
              </a: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3" cstate="print"/>
          <a:srcRect/>
          <a:stretch>
            <a:fillRect/>
          </a:stretch>
        </p:blipFill>
        <p:spPr bwMode="auto">
          <a:xfrm>
            <a:off x="50800" y="2252133"/>
            <a:ext cx="4830192" cy="3913171"/>
          </a:xfrm>
          <a:prstGeom prst="rect">
            <a:avLst/>
          </a:prstGeom>
          <a:noFill/>
          <a:ln w="9525">
            <a:noFill/>
            <a:miter lim="800000"/>
            <a:headEnd/>
            <a:tailEnd/>
          </a:ln>
        </p:spPr>
      </p:pic>
      <p:sp>
        <p:nvSpPr>
          <p:cNvPr id="6" name="Rektangel 1"/>
          <p:cNvSpPr/>
          <p:nvPr/>
        </p:nvSpPr>
        <p:spPr>
          <a:xfrm>
            <a:off x="704528" y="1763524"/>
            <a:ext cx="2699792" cy="369332"/>
          </a:xfrm>
          <a:prstGeom prst="rect">
            <a:avLst/>
          </a:prstGeom>
        </p:spPr>
        <p:txBody>
          <a:bodyPr wrap="square">
            <a:spAutoFit/>
          </a:bodyPr>
          <a:lstStyle/>
          <a:p>
            <a:pPr defTabSz="1066800" fontAlgn="auto">
              <a:lnSpc>
                <a:spcPct val="90000"/>
              </a:lnSpc>
              <a:spcAft>
                <a:spcPct val="35000"/>
              </a:spcAft>
              <a:defRPr/>
            </a:pPr>
            <a:r>
              <a:rPr lang="en-GB" sz="2000" b="1" dirty="0" err="1">
                <a:solidFill>
                  <a:srgbClr val="FF6600"/>
                </a:solidFill>
                <a:effectLst>
                  <a:outerShdw blurRad="38100" dist="38100" dir="2700000" algn="tl">
                    <a:srgbClr val="000000">
                      <a:alpha val="43137"/>
                    </a:srgbClr>
                  </a:outerShdw>
                </a:effectLst>
                <a:latin typeface="Tahoma" pitchFamily="34" charset="0"/>
                <a:ea typeface="Tahoma" pitchFamily="34" charset="0"/>
                <a:cs typeface="Tahoma" pitchFamily="34" charset="0"/>
              </a:rPr>
              <a:t>Statin</a:t>
            </a:r>
            <a:r>
              <a:rPr lang="en-GB" sz="2000" b="1" dirty="0">
                <a:solidFill>
                  <a:srgbClr val="FF6600"/>
                </a:solidFill>
                <a:effectLst>
                  <a:outerShdw blurRad="38100" dist="38100" dir="2700000" algn="tl">
                    <a:srgbClr val="000000">
                      <a:alpha val="43137"/>
                    </a:srgbClr>
                  </a:outerShdw>
                </a:effectLst>
                <a:latin typeface="Tahoma" pitchFamily="34" charset="0"/>
                <a:ea typeface="Tahoma" pitchFamily="34" charset="0"/>
                <a:cs typeface="Tahoma" pitchFamily="34" charset="0"/>
              </a:rPr>
              <a:t> deployment</a:t>
            </a:r>
            <a:endParaRPr lang="es-ES" sz="2000" dirty="0"/>
          </a:p>
        </p:txBody>
      </p:sp>
      <p:pic>
        <p:nvPicPr>
          <p:cNvPr id="9" name="Picture 8"/>
          <p:cNvPicPr/>
          <p:nvPr/>
        </p:nvPicPr>
        <p:blipFill>
          <a:blip r:embed="rId4" cstate="print"/>
          <a:srcRect/>
          <a:stretch>
            <a:fillRect/>
          </a:stretch>
        </p:blipFill>
        <p:spPr bwMode="auto">
          <a:xfrm>
            <a:off x="5097016" y="2276872"/>
            <a:ext cx="4808984" cy="3888432"/>
          </a:xfrm>
          <a:prstGeom prst="rect">
            <a:avLst/>
          </a:prstGeom>
          <a:noFill/>
        </p:spPr>
      </p:pic>
      <p:sp>
        <p:nvSpPr>
          <p:cNvPr id="10" name="Rektangel 1"/>
          <p:cNvSpPr/>
          <p:nvPr/>
        </p:nvSpPr>
        <p:spPr>
          <a:xfrm>
            <a:off x="5673080" y="1763524"/>
            <a:ext cx="3312368" cy="369332"/>
          </a:xfrm>
          <a:prstGeom prst="rect">
            <a:avLst/>
          </a:prstGeom>
        </p:spPr>
        <p:txBody>
          <a:bodyPr wrap="square">
            <a:spAutoFit/>
          </a:bodyPr>
          <a:lstStyle/>
          <a:p>
            <a:pPr defTabSz="1066800" fontAlgn="auto">
              <a:lnSpc>
                <a:spcPct val="90000"/>
              </a:lnSpc>
              <a:spcAft>
                <a:spcPct val="35000"/>
              </a:spcAft>
              <a:defRPr/>
            </a:pPr>
            <a:r>
              <a:rPr lang="en-GB" sz="2000" b="1" dirty="0" err="1">
                <a:solidFill>
                  <a:srgbClr val="FF6600"/>
                </a:solidFill>
                <a:effectLst>
                  <a:outerShdw blurRad="38100" dist="38100" dir="2700000" algn="tl">
                    <a:srgbClr val="000000">
                      <a:alpha val="43137"/>
                    </a:srgbClr>
                  </a:outerShdw>
                </a:effectLst>
                <a:latin typeface="Tahoma" pitchFamily="34" charset="0"/>
                <a:ea typeface="Tahoma" pitchFamily="34" charset="0"/>
                <a:cs typeface="Tahoma" pitchFamily="34" charset="0"/>
              </a:rPr>
              <a:t>Clopidogrel</a:t>
            </a:r>
            <a:r>
              <a:rPr lang="en-GB" sz="2000" b="1" dirty="0">
                <a:solidFill>
                  <a:srgbClr val="FF6600"/>
                </a:solidFill>
                <a:effectLst>
                  <a:outerShdw blurRad="38100" dist="38100" dir="2700000" algn="tl">
                    <a:srgbClr val="000000">
                      <a:alpha val="43137"/>
                    </a:srgbClr>
                  </a:outerShdw>
                </a:effectLst>
                <a:latin typeface="Tahoma" pitchFamily="34" charset="0"/>
                <a:ea typeface="Tahoma" pitchFamily="34" charset="0"/>
                <a:cs typeface="Tahoma" pitchFamily="34" charset="0"/>
              </a:rPr>
              <a:t> deployment</a:t>
            </a:r>
            <a:endParaRPr lang="es-ES" sz="2000" dirty="0"/>
          </a:p>
        </p:txBody>
      </p:sp>
      <p:sp>
        <p:nvSpPr>
          <p:cNvPr id="11" name="Rounded Rectangle 10"/>
          <p:cNvSpPr/>
          <p:nvPr/>
        </p:nvSpPr>
        <p:spPr>
          <a:xfrm>
            <a:off x="2576736" y="216024"/>
            <a:ext cx="4968552" cy="1268760"/>
          </a:xfrm>
          <a:prstGeom prst="roundRect">
            <a:avLst/>
          </a:prstGeom>
          <a:solidFill>
            <a:srgbClr val="FF802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Rektangel 1"/>
          <p:cNvSpPr/>
          <p:nvPr/>
        </p:nvSpPr>
        <p:spPr>
          <a:xfrm>
            <a:off x="2837329" y="572606"/>
            <a:ext cx="4491935" cy="535531"/>
          </a:xfrm>
          <a:prstGeom prst="rect">
            <a:avLst/>
          </a:prstGeom>
        </p:spPr>
        <p:txBody>
          <a:bodyPr wrap="none">
            <a:spAutoFit/>
          </a:bodyPr>
          <a:lstStyle/>
          <a:p>
            <a:pPr defTabSz="1066800" fontAlgn="auto">
              <a:lnSpc>
                <a:spcPct val="90000"/>
              </a:lnSpc>
              <a:spcAft>
                <a:spcPct val="35000"/>
              </a:spcAft>
              <a:defRPr/>
            </a:pPr>
            <a:r>
              <a:rPr lang="en-GB" sz="3200" b="1" dirty="0">
                <a:solidFill>
                  <a:schemeClr val="bg1"/>
                </a:solidFill>
                <a:effectLst>
                  <a:outerShdw blurRad="38100" dist="38100" dir="2700000" algn="tl">
                    <a:srgbClr val="000000">
                      <a:alpha val="43137"/>
                    </a:srgbClr>
                  </a:outerShdw>
                </a:effectLst>
                <a:latin typeface="Tahoma" pitchFamily="34" charset="0"/>
                <a:ea typeface="Tahoma" pitchFamily="34" charset="0"/>
                <a:cs typeface="Tahoma" pitchFamily="34" charset="0"/>
              </a:rPr>
              <a:t>Access to Medication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extLst>
              <p:ext uri="{D42A27DB-BD31-4B8C-83A1-F6EECF244321}">
                <p14:modId xmlns:p14="http://schemas.microsoft.com/office/powerpoint/2010/main" val="3376695726"/>
              </p:ext>
            </p:extLst>
          </p:nvPr>
        </p:nvGraphicFramePr>
        <p:xfrm>
          <a:off x="920552" y="429174"/>
          <a:ext cx="7992888" cy="46560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0417" name="Picture 1"/>
          <p:cNvPicPr>
            <a:picLocks noChangeAspect="1" noChangeArrowheads="1"/>
          </p:cNvPicPr>
          <p:nvPr/>
        </p:nvPicPr>
        <p:blipFill>
          <a:blip r:embed="rId8" cstate="print"/>
          <a:srcRect/>
          <a:stretch>
            <a:fillRect/>
          </a:stretch>
        </p:blipFill>
        <p:spPr bwMode="auto">
          <a:xfrm>
            <a:off x="56456" y="5888432"/>
            <a:ext cx="9849544" cy="677156"/>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ihandsfigur 5"/>
          <p:cNvSpPr/>
          <p:nvPr/>
        </p:nvSpPr>
        <p:spPr>
          <a:xfrm>
            <a:off x="992139" y="498334"/>
            <a:ext cx="5287419" cy="896192"/>
          </a:xfrm>
          <a:custGeom>
            <a:avLst/>
            <a:gdLst>
              <a:gd name="connsiteX0" fmla="*/ 0 w 5287419"/>
              <a:gd name="connsiteY0" fmla="*/ 149368 h 896192"/>
              <a:gd name="connsiteX1" fmla="*/ 149368 w 5287419"/>
              <a:gd name="connsiteY1" fmla="*/ 0 h 896192"/>
              <a:gd name="connsiteX2" fmla="*/ 5138051 w 5287419"/>
              <a:gd name="connsiteY2" fmla="*/ 0 h 896192"/>
              <a:gd name="connsiteX3" fmla="*/ 5287419 w 5287419"/>
              <a:gd name="connsiteY3" fmla="*/ 149368 h 896192"/>
              <a:gd name="connsiteX4" fmla="*/ 5287419 w 5287419"/>
              <a:gd name="connsiteY4" fmla="*/ 746824 h 896192"/>
              <a:gd name="connsiteX5" fmla="*/ 5138051 w 5287419"/>
              <a:gd name="connsiteY5" fmla="*/ 896192 h 896192"/>
              <a:gd name="connsiteX6" fmla="*/ 149368 w 5287419"/>
              <a:gd name="connsiteY6" fmla="*/ 896192 h 896192"/>
              <a:gd name="connsiteX7" fmla="*/ 0 w 5287419"/>
              <a:gd name="connsiteY7" fmla="*/ 746824 h 896192"/>
              <a:gd name="connsiteX8" fmla="*/ 0 w 5287419"/>
              <a:gd name="connsiteY8" fmla="*/ 149368 h 896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87419" h="896192">
                <a:moveTo>
                  <a:pt x="0" y="149368"/>
                </a:moveTo>
                <a:cubicBezTo>
                  <a:pt x="0" y="66874"/>
                  <a:pt x="66874" y="0"/>
                  <a:pt x="149368" y="0"/>
                </a:cubicBezTo>
                <a:lnTo>
                  <a:pt x="5138051" y="0"/>
                </a:lnTo>
                <a:cubicBezTo>
                  <a:pt x="5220545" y="0"/>
                  <a:pt x="5287419" y="66874"/>
                  <a:pt x="5287419" y="149368"/>
                </a:cubicBezTo>
                <a:lnTo>
                  <a:pt x="5287419" y="746824"/>
                </a:lnTo>
                <a:cubicBezTo>
                  <a:pt x="5287419" y="829318"/>
                  <a:pt x="5220545" y="896192"/>
                  <a:pt x="5138051" y="896192"/>
                </a:cubicBezTo>
                <a:lnTo>
                  <a:pt x="149368" y="896192"/>
                </a:lnTo>
                <a:cubicBezTo>
                  <a:pt x="66874" y="896192"/>
                  <a:pt x="0" y="829318"/>
                  <a:pt x="0" y="746824"/>
                </a:cubicBezTo>
                <a:lnTo>
                  <a:pt x="0" y="149368"/>
                </a:lnTo>
                <a:close/>
              </a:path>
            </a:pathLst>
          </a:custGeom>
          <a:solidFill>
            <a:srgbClr val="FF8029"/>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4">
              <a:hueOff val="0"/>
              <a:satOff val="0"/>
              <a:lumOff val="0"/>
              <a:alphaOff val="0"/>
            </a:schemeClr>
          </a:effectRef>
          <a:fontRef idx="minor">
            <a:schemeClr val="lt1"/>
          </a:fontRef>
        </p:style>
        <p:txBody>
          <a:bodyPr spcFirstLastPara="0" vert="horz" wrap="square" lIns="243795" tIns="43748" rIns="243795" bIns="43748" numCol="1" spcCol="1270" anchor="ctr" anchorCtr="0">
            <a:noAutofit/>
          </a:bodyPr>
          <a:lstStyle/>
          <a:p>
            <a:pPr lvl="0" algn="l" defTabSz="1066800">
              <a:lnSpc>
                <a:spcPct val="90000"/>
              </a:lnSpc>
              <a:spcBef>
                <a:spcPct val="0"/>
              </a:spcBef>
              <a:spcAft>
                <a:spcPct val="35000"/>
              </a:spcAft>
            </a:pPr>
            <a:r>
              <a:rPr lang="en-GB" sz="2400" b="1" kern="1200" dirty="0">
                <a:latin typeface="Tahoma" pitchFamily="34" charset="0"/>
                <a:ea typeface="Tahoma" pitchFamily="34" charset="0"/>
                <a:cs typeface="Tahoma" pitchFamily="34" charset="0"/>
              </a:rPr>
              <a:t>CVD registries/Data </a:t>
            </a:r>
          </a:p>
        </p:txBody>
      </p:sp>
      <p:grpSp>
        <p:nvGrpSpPr>
          <p:cNvPr id="2" name="Grupp 1"/>
          <p:cNvGrpSpPr/>
          <p:nvPr/>
        </p:nvGrpSpPr>
        <p:grpSpPr>
          <a:xfrm>
            <a:off x="0" y="5301208"/>
            <a:ext cx="9906000" cy="720079"/>
            <a:chOff x="416496" y="5810476"/>
            <a:chExt cx="9108504" cy="714869"/>
          </a:xfrm>
        </p:grpSpPr>
        <p:pic>
          <p:nvPicPr>
            <p:cNvPr id="68615" name="Picture 7"/>
            <p:cNvPicPr>
              <a:picLocks noChangeAspect="1" noChangeArrowheads="1"/>
            </p:cNvPicPr>
            <p:nvPr/>
          </p:nvPicPr>
          <p:blipFill>
            <a:blip r:embed="rId3" cstate="print"/>
            <a:srcRect/>
            <a:stretch>
              <a:fillRect/>
            </a:stretch>
          </p:blipFill>
          <p:spPr bwMode="auto">
            <a:xfrm>
              <a:off x="416496" y="6170516"/>
              <a:ext cx="9107488" cy="354829"/>
            </a:xfrm>
            <a:prstGeom prst="rect">
              <a:avLst/>
            </a:prstGeom>
            <a:noFill/>
            <a:ln w="9525">
              <a:noFill/>
              <a:miter lim="800000"/>
              <a:headEnd/>
              <a:tailEnd/>
            </a:ln>
          </p:spPr>
        </p:pic>
        <p:pic>
          <p:nvPicPr>
            <p:cNvPr id="68616" name="Picture 8"/>
            <p:cNvPicPr>
              <a:picLocks noChangeAspect="1" noChangeArrowheads="1"/>
            </p:cNvPicPr>
            <p:nvPr/>
          </p:nvPicPr>
          <p:blipFill>
            <a:blip r:embed="rId4" cstate="print"/>
            <a:srcRect/>
            <a:stretch>
              <a:fillRect/>
            </a:stretch>
          </p:blipFill>
          <p:spPr bwMode="auto">
            <a:xfrm>
              <a:off x="416496" y="5810476"/>
              <a:ext cx="9108504" cy="356485"/>
            </a:xfrm>
            <a:prstGeom prst="rect">
              <a:avLst/>
            </a:prstGeom>
            <a:noFill/>
            <a:ln w="9525">
              <a:noFill/>
              <a:miter lim="800000"/>
              <a:headEnd/>
              <a:tailEnd/>
            </a:ln>
          </p:spPr>
        </p:pic>
      </p:grpSp>
      <p:sp>
        <p:nvSpPr>
          <p:cNvPr id="3" name="textruta 2"/>
          <p:cNvSpPr txBox="1"/>
          <p:nvPr/>
        </p:nvSpPr>
        <p:spPr>
          <a:xfrm>
            <a:off x="235923" y="1844824"/>
            <a:ext cx="9433048" cy="3570208"/>
          </a:xfrm>
          <a:prstGeom prst="rect">
            <a:avLst/>
          </a:prstGeom>
          <a:noFill/>
        </p:spPr>
        <p:txBody>
          <a:bodyPr wrap="square" rtlCol="0">
            <a:spAutoFit/>
          </a:bodyPr>
          <a:lstStyle/>
          <a:p>
            <a:pPr marL="285750" lvl="0" indent="-285750">
              <a:spcAft>
                <a:spcPts val="1200"/>
              </a:spcAft>
              <a:buBlip>
                <a:blip r:embed="rId5"/>
              </a:buBlip>
            </a:pPr>
            <a:r>
              <a:rPr lang="en-GB" sz="2000" b="1" dirty="0">
                <a:solidFill>
                  <a:srgbClr val="FF6600"/>
                </a:solidFill>
                <a:latin typeface="Tahoma" pitchFamily="34" charset="0"/>
                <a:ea typeface="Times New Roman" pitchFamily="18" charset="0"/>
                <a:cs typeface="Arial" pitchFamily="34" charset="0"/>
              </a:rPr>
              <a:t>Public data missing on important indicators (Procedures and outcomes). Important data only on hospital level.</a:t>
            </a:r>
            <a:endParaRPr lang="en-GB" sz="2000" b="1" dirty="0">
              <a:solidFill>
                <a:srgbClr val="FF6600"/>
              </a:solidFill>
              <a:latin typeface="Tahoma" pitchFamily="34" charset="0"/>
              <a:ea typeface="Tahoma" pitchFamily="34" charset="0"/>
              <a:cs typeface="Tahoma" pitchFamily="34" charset="0"/>
            </a:endParaRPr>
          </a:p>
          <a:p>
            <a:pPr marL="285750" lvl="0" indent="-285750">
              <a:spcAft>
                <a:spcPts val="1200"/>
              </a:spcAft>
              <a:buBlip>
                <a:blip r:embed="rId5"/>
              </a:buBlip>
            </a:pPr>
            <a:r>
              <a:rPr lang="en-GB" sz="2000" b="1" dirty="0">
                <a:solidFill>
                  <a:srgbClr val="FF6600"/>
                </a:solidFill>
                <a:latin typeface="Tahoma" pitchFamily="34" charset="0"/>
                <a:ea typeface="Tahoma" pitchFamily="34" charset="0"/>
                <a:cs typeface="Tahoma" pitchFamily="34" charset="0"/>
              </a:rPr>
              <a:t>Data on prevention difficult to separate (general population, CVD patients)</a:t>
            </a:r>
          </a:p>
          <a:p>
            <a:pPr marL="285750" lvl="0" indent="-285750">
              <a:spcAft>
                <a:spcPts val="1200"/>
              </a:spcAft>
              <a:buBlip>
                <a:blip r:embed="rId5"/>
              </a:buBlip>
            </a:pPr>
            <a:r>
              <a:rPr lang="en-GB" sz="2000" b="1" dirty="0">
                <a:solidFill>
                  <a:srgbClr val="FF6600"/>
                </a:solidFill>
                <a:latin typeface="Tahoma" pitchFamily="34" charset="0"/>
                <a:ea typeface="Tahoma" pitchFamily="34" charset="0"/>
                <a:cs typeface="Tahoma" pitchFamily="34" charset="0"/>
              </a:rPr>
              <a:t>Not comparable data</a:t>
            </a:r>
          </a:p>
          <a:p>
            <a:pPr marL="285750" lvl="0" indent="-285750">
              <a:spcAft>
                <a:spcPts val="1200"/>
              </a:spcAft>
              <a:buBlip>
                <a:blip r:embed="rId5"/>
              </a:buBlip>
            </a:pPr>
            <a:r>
              <a:rPr lang="en-GB" sz="2000" b="1" dirty="0">
                <a:solidFill>
                  <a:srgbClr val="FF6600"/>
                </a:solidFill>
                <a:latin typeface="Tahoma" pitchFamily="34" charset="0"/>
                <a:ea typeface="Times New Roman" pitchFamily="18" charset="0"/>
                <a:cs typeface="Arial" pitchFamily="34" charset="0"/>
              </a:rPr>
              <a:t>Some data is collected with slightly different definitions by different organisations.</a:t>
            </a:r>
            <a:endParaRPr lang="en-GB" sz="2000" b="1" dirty="0">
              <a:solidFill>
                <a:srgbClr val="FF6600"/>
              </a:solidFill>
              <a:latin typeface="Tahoma" pitchFamily="34" charset="0"/>
              <a:ea typeface="Tahoma" pitchFamily="34" charset="0"/>
              <a:cs typeface="Tahoma" pitchFamily="34" charset="0"/>
            </a:endParaRPr>
          </a:p>
          <a:p>
            <a:pPr marL="285750" lvl="0" indent="-285750">
              <a:spcAft>
                <a:spcPts val="1200"/>
              </a:spcAft>
              <a:buBlip>
                <a:blip r:embed="rId5"/>
              </a:buBlip>
            </a:pPr>
            <a:r>
              <a:rPr lang="en-GB" sz="2000" b="1" dirty="0">
                <a:solidFill>
                  <a:srgbClr val="FF6600"/>
                </a:solidFill>
                <a:latin typeface="Tahoma" pitchFamily="34" charset="0"/>
                <a:ea typeface="Tahoma" pitchFamily="34" charset="0"/>
                <a:cs typeface="Tahoma" pitchFamily="34" charset="0"/>
              </a:rPr>
              <a:t>Difficulties </a:t>
            </a:r>
            <a:r>
              <a:rPr lang="en-GB" b="1" dirty="0">
                <a:solidFill>
                  <a:srgbClr val="FF6600"/>
                </a:solidFill>
                <a:latin typeface="Tahoma" pitchFamily="34" charset="0"/>
                <a:ea typeface="Tahoma" pitchFamily="34" charset="0"/>
                <a:cs typeface="Tahoma" pitchFamily="34" charset="0"/>
              </a:rPr>
              <a:t>to access data</a:t>
            </a:r>
          </a:p>
          <a:p>
            <a:endParaRPr lang="en-GB"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1"/>
          <p:cNvSpPr>
            <a:spLocks noGrp="1"/>
          </p:cNvSpPr>
          <p:nvPr>
            <p:ph idx="1"/>
          </p:nvPr>
        </p:nvSpPr>
        <p:spPr>
          <a:xfrm>
            <a:off x="704528" y="1556792"/>
            <a:ext cx="8424936" cy="4896544"/>
          </a:xfrm>
          <a:solidFill>
            <a:schemeClr val="bg1"/>
          </a:solidFill>
        </p:spPr>
        <p:txBody>
          <a:bodyPr>
            <a:noAutofit/>
          </a:bodyPr>
          <a:lstStyle/>
          <a:p>
            <a:pPr>
              <a:spcAft>
                <a:spcPts val="600"/>
              </a:spcAft>
              <a:buBlip>
                <a:blip r:embed="rId2"/>
              </a:buBlip>
            </a:pPr>
            <a:endParaRPr lang="en-GB" sz="2000" dirty="0"/>
          </a:p>
          <a:p>
            <a:endParaRPr lang="en-GB" sz="2000" dirty="0"/>
          </a:p>
          <a:p>
            <a:pPr>
              <a:buBlip>
                <a:blip r:embed="rId3"/>
              </a:buBlip>
            </a:pPr>
            <a:r>
              <a:rPr lang="en-GB" sz="2000" dirty="0"/>
              <a:t>Hereditary, metabolic, autosomal (affecting both sexes the same) dominant disorder.</a:t>
            </a:r>
            <a:endParaRPr lang="es-ES" sz="2000" dirty="0"/>
          </a:p>
          <a:p>
            <a:pPr>
              <a:buBlip>
                <a:blip r:embed="rId3"/>
              </a:buBlip>
            </a:pPr>
            <a:r>
              <a:rPr lang="en-GB" sz="2000" dirty="0"/>
              <a:t>Characterized by abnormally high total cholesterol (TC) and low-density lipoprotein cholesterol (LDL-C) levels. FH is a common genetic cause of premature coronary heart disease</a:t>
            </a:r>
            <a:r>
              <a:rPr lang="es-ES" sz="2000" dirty="0"/>
              <a:t>.</a:t>
            </a:r>
          </a:p>
          <a:p>
            <a:pPr lvl="0">
              <a:buBlip>
                <a:blip r:embed="rId3"/>
              </a:buBlip>
            </a:pPr>
            <a:r>
              <a:rPr lang="en-GB" sz="2000" dirty="0"/>
              <a:t>There is a large number of Europeans suffering from FH. Many of them do not know, as they are still undiagnosed and therefore left untreated. </a:t>
            </a:r>
          </a:p>
          <a:p>
            <a:pPr lvl="0">
              <a:buBlip>
                <a:blip r:embed="rId3"/>
              </a:buBlip>
            </a:pPr>
            <a:r>
              <a:rPr lang="en-GB" sz="2000" dirty="0"/>
              <a:t>FH is a disease that is rather easy and cheap to treat. </a:t>
            </a:r>
          </a:p>
          <a:p>
            <a:endParaRPr lang="en-GB" sz="2000" dirty="0">
              <a:solidFill>
                <a:srgbClr val="FF6600"/>
              </a:solidFill>
            </a:endParaRPr>
          </a:p>
        </p:txBody>
      </p:sp>
      <p:grpSp>
        <p:nvGrpSpPr>
          <p:cNvPr id="8" name="Group 7"/>
          <p:cNvGrpSpPr/>
          <p:nvPr/>
        </p:nvGrpSpPr>
        <p:grpSpPr>
          <a:xfrm>
            <a:off x="381000" y="197122"/>
            <a:ext cx="8532440" cy="1918800"/>
            <a:chOff x="0" y="0"/>
            <a:chExt cx="6804786" cy="1918800"/>
          </a:xfrm>
          <a:solidFill>
            <a:srgbClr val="FF8029"/>
          </a:solidFill>
          <a:scene3d>
            <a:camera prst="orthographicFront"/>
            <a:lightRig rig="flat" dir="t"/>
          </a:scene3d>
        </p:grpSpPr>
        <p:sp>
          <p:nvSpPr>
            <p:cNvPr id="9" name="Rounded Rectangle 8"/>
            <p:cNvSpPr/>
            <p:nvPr/>
          </p:nvSpPr>
          <p:spPr>
            <a:xfrm>
              <a:off x="0" y="0"/>
              <a:ext cx="6804786" cy="1918800"/>
            </a:xfrm>
            <a:prstGeom prst="roundRect">
              <a:avLst/>
            </a:prstGeom>
            <a:grpFill/>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4">
                <a:hueOff val="0"/>
                <a:satOff val="0"/>
                <a:lumOff val="0"/>
                <a:alphaOff val="0"/>
              </a:schemeClr>
            </a:effectRef>
            <a:fontRef idx="minor">
              <a:schemeClr val="lt1"/>
            </a:fontRef>
          </p:style>
        </p:sp>
        <p:sp>
          <p:nvSpPr>
            <p:cNvPr id="10" name="Rounded Rectangle 4"/>
            <p:cNvSpPr/>
            <p:nvPr/>
          </p:nvSpPr>
          <p:spPr>
            <a:xfrm>
              <a:off x="93668" y="93668"/>
              <a:ext cx="6617450" cy="1731464"/>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200047" tIns="0" rIns="200047" bIns="0" numCol="1" spcCol="1270" anchor="ctr" anchorCtr="0">
              <a:noAutofit/>
            </a:bodyPr>
            <a:lstStyle/>
            <a:p>
              <a:pPr defTabSz="1066800">
                <a:lnSpc>
                  <a:spcPct val="90000"/>
                </a:lnSpc>
                <a:spcAft>
                  <a:spcPct val="35000"/>
                </a:spcAft>
              </a:pPr>
              <a:r>
                <a:rPr lang="en-GB" sz="2800" b="1" dirty="0">
                  <a:latin typeface="Tahoma" panose="020B0604030504040204" pitchFamily="34" charset="0"/>
                  <a:ea typeface="Tahoma" panose="020B0604030504040204" pitchFamily="34" charset="0"/>
                  <a:cs typeface="Tahoma" panose="020B0604030504040204" pitchFamily="34" charset="0"/>
                </a:rPr>
                <a:t>Familial hypercholesterolemia care in Europe </a:t>
              </a: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print"/>
          <a:stretch>
            <a:fillRect/>
          </a:stretch>
        </p:blipFill>
        <p:spPr>
          <a:xfrm>
            <a:off x="0" y="2564905"/>
            <a:ext cx="9906000" cy="792087"/>
          </a:xfrm>
          <a:prstGeom prst="rect">
            <a:avLst/>
          </a:prstGeom>
        </p:spPr>
      </p:pic>
      <p:pic>
        <p:nvPicPr>
          <p:cNvPr id="6" name="Picture 5"/>
          <p:cNvPicPr/>
          <p:nvPr/>
        </p:nvPicPr>
        <p:blipFill>
          <a:blip r:embed="rId3" cstate="print"/>
          <a:srcRect/>
          <a:stretch>
            <a:fillRect/>
          </a:stretch>
        </p:blipFill>
        <p:spPr bwMode="auto">
          <a:xfrm>
            <a:off x="0" y="4797152"/>
            <a:ext cx="9906000" cy="648072"/>
          </a:xfrm>
          <a:prstGeom prst="rect">
            <a:avLst/>
          </a:prstGeom>
          <a:noFill/>
          <a:ln w="9525">
            <a:noFill/>
            <a:miter lim="800000"/>
            <a:headEnd/>
            <a:tailEnd/>
          </a:ln>
        </p:spPr>
      </p:pic>
      <p:sp>
        <p:nvSpPr>
          <p:cNvPr id="15" name="Rounded Rectangle 14"/>
          <p:cNvSpPr/>
          <p:nvPr/>
        </p:nvSpPr>
        <p:spPr>
          <a:xfrm>
            <a:off x="920552" y="116632"/>
            <a:ext cx="5328592" cy="1152128"/>
          </a:xfrm>
          <a:prstGeom prst="roundRect">
            <a:avLst/>
          </a:prstGeom>
          <a:solidFill>
            <a:srgbClr val="FF802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b="1" dirty="0">
                <a:solidFill>
                  <a:schemeClr val="bg1"/>
                </a:solidFill>
                <a:latin typeface="Tahoma" panose="020B0604030504040204" pitchFamily="34" charset="0"/>
                <a:ea typeface="Tahoma" panose="020B0604030504040204" pitchFamily="34" charset="0"/>
                <a:cs typeface="Tahoma" panose="020B0604030504040204" pitchFamily="34" charset="0"/>
              </a:rPr>
              <a:t>FH case finding</a:t>
            </a:r>
            <a:endParaRPr lang="es-ES" sz="2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6" name="Rectangle 15"/>
          <p:cNvSpPr/>
          <p:nvPr/>
        </p:nvSpPr>
        <p:spPr>
          <a:xfrm>
            <a:off x="848544" y="1988840"/>
            <a:ext cx="6246440" cy="369332"/>
          </a:xfrm>
          <a:prstGeom prst="rect">
            <a:avLst/>
          </a:prstGeom>
        </p:spPr>
        <p:txBody>
          <a:bodyPr wrap="square">
            <a:spAutoFit/>
          </a:bodyPr>
          <a:lstStyle/>
          <a:p>
            <a:r>
              <a:rPr lang="en-GB" b="1" dirty="0"/>
              <a:t>Screening of family members of FH patients</a:t>
            </a:r>
            <a:endParaRPr lang="es-ES" b="1" dirty="0"/>
          </a:p>
        </p:txBody>
      </p:sp>
      <p:sp>
        <p:nvSpPr>
          <p:cNvPr id="17" name="Rectangle 16"/>
          <p:cNvSpPr/>
          <p:nvPr/>
        </p:nvSpPr>
        <p:spPr>
          <a:xfrm>
            <a:off x="848545" y="4293097"/>
            <a:ext cx="3865161" cy="369332"/>
          </a:xfrm>
          <a:prstGeom prst="rect">
            <a:avLst/>
          </a:prstGeom>
        </p:spPr>
        <p:txBody>
          <a:bodyPr wrap="none">
            <a:spAutoFit/>
          </a:bodyPr>
          <a:lstStyle/>
          <a:p>
            <a:r>
              <a:rPr lang="en-GB" b="1" dirty="0"/>
              <a:t>Genetic testing for FH subsidised</a:t>
            </a:r>
            <a:endParaRPr lang="es-ES" b="1"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print"/>
          <a:srcRect/>
          <a:stretch>
            <a:fillRect/>
          </a:stretch>
        </p:blipFill>
        <p:spPr bwMode="auto">
          <a:xfrm>
            <a:off x="65254" y="1454514"/>
            <a:ext cx="9840746" cy="606333"/>
          </a:xfrm>
          <a:prstGeom prst="rect">
            <a:avLst/>
          </a:prstGeom>
          <a:noFill/>
          <a:ln w="9525">
            <a:noFill/>
            <a:miter lim="800000"/>
            <a:headEnd/>
            <a:tailEnd/>
          </a:ln>
        </p:spPr>
      </p:pic>
      <p:sp>
        <p:nvSpPr>
          <p:cNvPr id="5" name="Rectangle 4"/>
          <p:cNvSpPr/>
          <p:nvPr/>
        </p:nvSpPr>
        <p:spPr>
          <a:xfrm>
            <a:off x="-14147" y="692696"/>
            <a:ext cx="9265678" cy="707886"/>
          </a:xfrm>
          <a:prstGeom prst="rect">
            <a:avLst/>
          </a:prstGeom>
        </p:spPr>
        <p:txBody>
          <a:bodyPr wrap="none">
            <a:spAutoFit/>
          </a:bodyPr>
          <a:lstStyle/>
          <a:p>
            <a:r>
              <a:rPr lang="en-GB" sz="2000" b="1" dirty="0">
                <a:solidFill>
                  <a:srgbClr val="FF8029"/>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Official recommendations or guidelines, approved by the government, </a:t>
            </a:r>
          </a:p>
          <a:p>
            <a:r>
              <a:rPr lang="en-GB" sz="2000" b="1" dirty="0">
                <a:solidFill>
                  <a:srgbClr val="FF8029"/>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in place in regarding treatment and/or screening of FH</a:t>
            </a:r>
            <a:endParaRPr lang="es-ES" sz="2000" b="1" dirty="0">
              <a:solidFill>
                <a:srgbClr val="FF8029"/>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6" name="TextBox 5"/>
          <p:cNvSpPr txBox="1"/>
          <p:nvPr/>
        </p:nvSpPr>
        <p:spPr>
          <a:xfrm>
            <a:off x="69115" y="2780928"/>
            <a:ext cx="9647193" cy="707886"/>
          </a:xfrm>
          <a:prstGeom prst="rect">
            <a:avLst/>
          </a:prstGeom>
          <a:noFill/>
        </p:spPr>
        <p:txBody>
          <a:bodyPr wrap="none" rtlCol="0">
            <a:spAutoFit/>
          </a:bodyPr>
          <a:lstStyle/>
          <a:p>
            <a:r>
              <a:rPr lang="en-GB" sz="2000" b="1" dirty="0">
                <a:solidFill>
                  <a:srgbClr val="FF8029"/>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Any activities or campaigns with public funding during the last two years </a:t>
            </a:r>
          </a:p>
          <a:p>
            <a:r>
              <a:rPr lang="en-GB" sz="2000" b="1" dirty="0">
                <a:solidFill>
                  <a:srgbClr val="FF8029"/>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to increase awareness</a:t>
            </a:r>
            <a:endParaRPr lang="es-ES" sz="2000" b="1" dirty="0">
              <a:solidFill>
                <a:srgbClr val="FF8029"/>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pic>
        <p:nvPicPr>
          <p:cNvPr id="7" name="Picture 6"/>
          <p:cNvPicPr/>
          <p:nvPr/>
        </p:nvPicPr>
        <p:blipFill>
          <a:blip r:embed="rId3" cstate="print"/>
          <a:srcRect/>
          <a:stretch>
            <a:fillRect/>
          </a:stretch>
        </p:blipFill>
        <p:spPr bwMode="auto">
          <a:xfrm>
            <a:off x="-14148" y="3704838"/>
            <a:ext cx="9920147" cy="588257"/>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sv-SE" dirty="0" err="1"/>
              <a:t>Cast</a:t>
            </a:r>
            <a:r>
              <a:rPr lang="sv-SE" dirty="0"/>
              <a:t>, in the order of </a:t>
            </a:r>
            <a:r>
              <a:rPr lang="sv-SE" dirty="0" err="1"/>
              <a:t>appearance</a:t>
            </a:r>
            <a:endParaRPr lang="en-GB" dirty="0"/>
          </a:p>
        </p:txBody>
      </p:sp>
      <p:sp>
        <p:nvSpPr>
          <p:cNvPr id="3" name="Platshållare för innehåll 2"/>
          <p:cNvSpPr>
            <a:spLocks noGrp="1"/>
          </p:cNvSpPr>
          <p:nvPr>
            <p:ph idx="1"/>
          </p:nvPr>
        </p:nvSpPr>
        <p:spPr/>
        <p:txBody>
          <a:bodyPr/>
          <a:lstStyle/>
          <a:p>
            <a:pPr>
              <a:buBlip>
                <a:blip r:embed="rId2"/>
              </a:buBlip>
            </a:pPr>
            <a:r>
              <a:rPr lang="sv-SE" sz="2000" dirty="0"/>
              <a:t>Prof. Arne Björnberg, </a:t>
            </a:r>
            <a:r>
              <a:rPr lang="sv-SE" sz="1800" dirty="0" err="1"/>
              <a:t>Chairman</a:t>
            </a:r>
            <a:r>
              <a:rPr lang="sv-SE" sz="1800" dirty="0"/>
              <a:t> HCP Ltd., </a:t>
            </a:r>
            <a:r>
              <a:rPr lang="sv-SE" sz="1800" dirty="0" err="1"/>
              <a:t>Marseillan</a:t>
            </a:r>
            <a:r>
              <a:rPr lang="sv-SE" sz="1800" dirty="0"/>
              <a:t>, France</a:t>
            </a:r>
            <a:endParaRPr lang="sv-SE" sz="2000" dirty="0"/>
          </a:p>
          <a:p>
            <a:pPr>
              <a:buBlip>
                <a:blip r:embed="rId2"/>
              </a:buBlip>
            </a:pPr>
            <a:r>
              <a:rPr lang="sv-SE" sz="2000" dirty="0"/>
              <a:t>Dr. Beatriz Cebolla, </a:t>
            </a:r>
            <a:r>
              <a:rPr lang="sv-SE" sz="1800" dirty="0"/>
              <a:t>Project Director, Euro </a:t>
            </a:r>
            <a:r>
              <a:rPr lang="sv-SE" sz="1800" dirty="0" err="1"/>
              <a:t>Heart</a:t>
            </a:r>
            <a:r>
              <a:rPr lang="sv-SE" sz="1800" dirty="0"/>
              <a:t> Index 2016, Cologne, </a:t>
            </a:r>
            <a:r>
              <a:rPr lang="sv-SE" sz="1800" dirty="0" err="1"/>
              <a:t>Germany</a:t>
            </a:r>
            <a:endParaRPr lang="sv-SE" sz="1800" dirty="0"/>
          </a:p>
          <a:p>
            <a:pPr>
              <a:buBlip>
                <a:blip r:embed="rId2"/>
              </a:buBlip>
            </a:pPr>
            <a:r>
              <a:rPr lang="en-GB" sz="2000" dirty="0" err="1"/>
              <a:t>Prof.</a:t>
            </a:r>
            <a:r>
              <a:rPr lang="en-GB" sz="2000" dirty="0"/>
              <a:t> Ian Graham, </a:t>
            </a:r>
            <a:r>
              <a:rPr lang="en-GB" sz="1800" dirty="0"/>
              <a:t>Cardiovascular Medicine, Trinity College, Dublin, Secretary/Treasurer of the European Society of Cardiology</a:t>
            </a:r>
            <a:endParaRPr lang="en-GB" sz="2000" dirty="0"/>
          </a:p>
          <a:p>
            <a:pPr>
              <a:buBlip>
                <a:blip r:embed="rId2"/>
              </a:buBlip>
            </a:pPr>
            <a:r>
              <a:rPr lang="en-GB" sz="2000" dirty="0" err="1"/>
              <a:t>Prof.</a:t>
            </a:r>
            <a:r>
              <a:rPr lang="en-GB" sz="2000" dirty="0"/>
              <a:t> Dan Gaita, FESC, Timisoara, Romania, </a:t>
            </a:r>
            <a:r>
              <a:rPr lang="en-GB" sz="1800" dirty="0"/>
              <a:t>President of </a:t>
            </a:r>
            <a:r>
              <a:rPr lang="en-GB" sz="1800" dirty="0" err="1"/>
              <a:t>CardioPrevent</a:t>
            </a:r>
            <a:r>
              <a:rPr lang="en-GB" sz="1800" dirty="0"/>
              <a:t> Foundation, Board Member of European Heart Network</a:t>
            </a:r>
          </a:p>
          <a:p>
            <a:pPr>
              <a:buBlip>
                <a:blip r:embed="rId2"/>
              </a:buBlip>
            </a:pPr>
            <a:endParaRPr lang="en-GB" sz="2000" dirty="0"/>
          </a:p>
          <a:p>
            <a:pPr>
              <a:buBlip>
                <a:blip r:embed="rId2"/>
              </a:buBlip>
            </a:pPr>
            <a:endParaRPr lang="en-GB" sz="2000" dirty="0"/>
          </a:p>
        </p:txBody>
      </p:sp>
    </p:spTree>
    <p:extLst>
      <p:ext uri="{BB962C8B-B14F-4D97-AF65-F5344CB8AC3E}">
        <p14:creationId xmlns:p14="http://schemas.microsoft.com/office/powerpoint/2010/main" val="16998341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2" cstate="print"/>
          <a:stretch>
            <a:fillRect/>
          </a:stretch>
        </p:blipFill>
        <p:spPr>
          <a:xfrm>
            <a:off x="0" y="1844824"/>
            <a:ext cx="9906000" cy="648072"/>
          </a:xfrm>
          <a:prstGeom prst="rect">
            <a:avLst/>
          </a:prstGeom>
        </p:spPr>
      </p:pic>
      <p:graphicFrame>
        <p:nvGraphicFramePr>
          <p:cNvPr id="9" name="Diagram 1"/>
          <p:cNvGraphicFramePr>
            <a:graphicFrameLocks/>
          </p:cNvGraphicFramePr>
          <p:nvPr>
            <p:extLst>
              <p:ext uri="{D42A27DB-BD31-4B8C-83A1-F6EECF244321}">
                <p14:modId xmlns:p14="http://schemas.microsoft.com/office/powerpoint/2010/main" val="2812667310"/>
              </p:ext>
            </p:extLst>
          </p:nvPr>
        </p:nvGraphicFramePr>
        <p:xfrm>
          <a:off x="920552" y="2924944"/>
          <a:ext cx="7992888" cy="3933056"/>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776536" y="188640"/>
            <a:ext cx="6264696" cy="936104"/>
          </a:xfrm>
          <a:prstGeom prst="roundRect">
            <a:avLst/>
          </a:prstGeom>
          <a:solidFill>
            <a:srgbClr val="FF802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b="1" dirty="0">
                <a:latin typeface="Tahoma" panose="020B0604030504040204" pitchFamily="34" charset="0"/>
                <a:ea typeface="Tahoma" panose="020B0604030504040204" pitchFamily="34" charset="0"/>
                <a:cs typeface="Tahoma" panose="020B0604030504040204" pitchFamily="34" charset="0"/>
              </a:rPr>
              <a:t>Access to FH treatment</a:t>
            </a:r>
            <a:endParaRPr lang="es-ES" sz="2800" b="1" dirty="0">
              <a:latin typeface="Tahoma" panose="020B0604030504040204" pitchFamily="34" charset="0"/>
              <a:ea typeface="Tahoma" panose="020B0604030504040204" pitchFamily="34" charset="0"/>
              <a:cs typeface="Tahoma" panose="020B0604030504040204" pitchFamily="34" charset="0"/>
            </a:endParaRPr>
          </a:p>
        </p:txBody>
      </p:sp>
      <p:sp>
        <p:nvSpPr>
          <p:cNvPr id="7" name="Rectangle 6"/>
          <p:cNvSpPr/>
          <p:nvPr/>
        </p:nvSpPr>
        <p:spPr>
          <a:xfrm>
            <a:off x="416496" y="1412777"/>
            <a:ext cx="9289032" cy="369332"/>
          </a:xfrm>
          <a:prstGeom prst="rect">
            <a:avLst/>
          </a:prstGeom>
        </p:spPr>
        <p:txBody>
          <a:bodyPr wrap="square">
            <a:spAutoFit/>
          </a:bodyPr>
          <a:lstStyle/>
          <a:p>
            <a:r>
              <a:rPr lang="en-GB" b="1" dirty="0">
                <a:latin typeface="Tahoma" panose="020B0604030504040204" pitchFamily="34" charset="0"/>
                <a:ea typeface="Tahoma" panose="020B0604030504040204" pitchFamily="34" charset="0"/>
                <a:cs typeface="Tahoma" panose="020B0604030504040204" pitchFamily="34" charset="0"/>
              </a:rPr>
              <a:t>Subsidized /reimbursement of combination therapy (</a:t>
            </a:r>
            <a:r>
              <a:rPr lang="en-GB" b="1" dirty="0" err="1">
                <a:latin typeface="Tahoma" panose="020B0604030504040204" pitchFamily="34" charset="0"/>
                <a:ea typeface="Tahoma" panose="020B0604030504040204" pitchFamily="34" charset="0"/>
                <a:cs typeface="Tahoma" panose="020B0604030504040204" pitchFamily="34" charset="0"/>
              </a:rPr>
              <a:t>statin</a:t>
            </a:r>
            <a:r>
              <a:rPr lang="en-GB" b="1" dirty="0">
                <a:latin typeface="Tahoma" panose="020B0604030504040204" pitchFamily="34" charset="0"/>
                <a:ea typeface="Tahoma" panose="020B0604030504040204" pitchFamily="34" charset="0"/>
                <a:cs typeface="Tahoma" panose="020B0604030504040204" pitchFamily="34" charset="0"/>
              </a:rPr>
              <a:t> plus </a:t>
            </a:r>
            <a:r>
              <a:rPr lang="en-GB" b="1" dirty="0" err="1">
                <a:latin typeface="Tahoma" panose="020B0604030504040204" pitchFamily="34" charset="0"/>
                <a:ea typeface="Tahoma" panose="020B0604030504040204" pitchFamily="34" charset="0"/>
                <a:cs typeface="Tahoma" panose="020B0604030504040204" pitchFamily="34" charset="0"/>
              </a:rPr>
              <a:t>ezetimibe</a:t>
            </a:r>
            <a:r>
              <a:rPr lang="en-GB" b="1" dirty="0">
                <a:latin typeface="Tahoma" panose="020B0604030504040204" pitchFamily="34" charset="0"/>
                <a:ea typeface="Tahoma" panose="020B0604030504040204" pitchFamily="34" charset="0"/>
                <a:cs typeface="Tahoma" panose="020B0604030504040204" pitchFamily="34" charset="0"/>
              </a:rPr>
              <a:t>)</a:t>
            </a:r>
            <a:endParaRPr lang="es-ES" b="1" dirty="0">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print"/>
          <a:srcRect/>
          <a:stretch>
            <a:fillRect/>
          </a:stretch>
        </p:blipFill>
        <p:spPr bwMode="auto">
          <a:xfrm>
            <a:off x="0" y="-27384"/>
            <a:ext cx="9905999" cy="6885384"/>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itle 1"/>
          <p:cNvSpPr txBox="1">
            <a:spLocks/>
          </p:cNvSpPr>
          <p:nvPr/>
        </p:nvSpPr>
        <p:spPr bwMode="auto">
          <a:xfrm>
            <a:off x="848545" y="404664"/>
            <a:ext cx="8317681" cy="685800"/>
          </a:xfrm>
          <a:prstGeom prst="rect">
            <a:avLst/>
          </a:prstGeom>
          <a:noFill/>
          <a:ln>
            <a:noFill/>
          </a:ln>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0" hangingPunct="0">
              <a:defRPr/>
            </a:pPr>
            <a:r>
              <a:rPr lang="en-GB" altLang="en-US" sz="2800" b="1" dirty="0">
                <a:solidFill>
                  <a:srgbClr val="F7700B"/>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rPr>
              <a:t>Top performers in the Index. What are they doing well?</a:t>
            </a:r>
            <a:endParaRPr lang="es-ES_tradnl" altLang="en-US" sz="2800" b="1" dirty="0">
              <a:solidFill>
                <a:srgbClr val="F7700B"/>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endParaRPr>
          </a:p>
        </p:txBody>
      </p:sp>
      <p:pic>
        <p:nvPicPr>
          <p:cNvPr id="17413" name="Picture 5"/>
          <p:cNvPicPr>
            <a:picLocks noChangeAspect="1" noChangeArrowheads="1"/>
          </p:cNvPicPr>
          <p:nvPr/>
        </p:nvPicPr>
        <p:blipFill>
          <a:blip r:embed="rId2" cstate="print"/>
          <a:srcRect/>
          <a:stretch>
            <a:fillRect/>
          </a:stretch>
        </p:blipFill>
        <p:spPr bwMode="auto">
          <a:xfrm>
            <a:off x="3453" y="1412776"/>
            <a:ext cx="9931247" cy="2664296"/>
          </a:xfrm>
          <a:prstGeom prst="rect">
            <a:avLst/>
          </a:prstGeom>
          <a:noFill/>
          <a:ln w="9525">
            <a:noFill/>
            <a:miter lim="800000"/>
            <a:headEnd/>
            <a:tailEnd/>
          </a:ln>
          <a:effectLst/>
        </p:spPr>
      </p:pic>
      <p:graphicFrame>
        <p:nvGraphicFramePr>
          <p:cNvPr id="11" name="Table 10"/>
          <p:cNvGraphicFramePr>
            <a:graphicFrameLocks noGrp="1"/>
          </p:cNvGraphicFramePr>
          <p:nvPr>
            <p:extLst>
              <p:ext uri="{D42A27DB-BD31-4B8C-83A1-F6EECF244321}">
                <p14:modId xmlns:p14="http://schemas.microsoft.com/office/powerpoint/2010/main" val="436055022"/>
              </p:ext>
            </p:extLst>
          </p:nvPr>
        </p:nvGraphicFramePr>
        <p:xfrm>
          <a:off x="128464" y="4365104"/>
          <a:ext cx="9721079" cy="2167120"/>
        </p:xfrm>
        <a:graphic>
          <a:graphicData uri="http://schemas.openxmlformats.org/drawingml/2006/table">
            <a:tbl>
              <a:tblPr/>
              <a:tblGrid>
                <a:gridCol w="2970875">
                  <a:extLst>
                    <a:ext uri="{9D8B030D-6E8A-4147-A177-3AD203B41FA5}">
                      <a16:colId xmlns:a16="http://schemas.microsoft.com/office/drawing/2014/main" val="20000"/>
                    </a:ext>
                  </a:extLst>
                </a:gridCol>
                <a:gridCol w="3374586">
                  <a:extLst>
                    <a:ext uri="{9D8B030D-6E8A-4147-A177-3AD203B41FA5}">
                      <a16:colId xmlns:a16="http://schemas.microsoft.com/office/drawing/2014/main" val="20001"/>
                    </a:ext>
                  </a:extLst>
                </a:gridCol>
                <a:gridCol w="1320848">
                  <a:extLst>
                    <a:ext uri="{9D8B030D-6E8A-4147-A177-3AD203B41FA5}">
                      <a16:colId xmlns:a16="http://schemas.microsoft.com/office/drawing/2014/main" val="20002"/>
                    </a:ext>
                  </a:extLst>
                </a:gridCol>
                <a:gridCol w="2054770">
                  <a:extLst>
                    <a:ext uri="{9D8B030D-6E8A-4147-A177-3AD203B41FA5}">
                      <a16:colId xmlns:a16="http://schemas.microsoft.com/office/drawing/2014/main" val="20003"/>
                    </a:ext>
                  </a:extLst>
                </a:gridCol>
              </a:tblGrid>
              <a:tr h="419098">
                <a:tc>
                  <a:txBody>
                    <a:bodyPr/>
                    <a:lstStyle/>
                    <a:p>
                      <a:pPr>
                        <a:lnSpc>
                          <a:spcPct val="115000"/>
                        </a:lnSpc>
                        <a:spcAft>
                          <a:spcPts val="1000"/>
                        </a:spcAft>
                      </a:pPr>
                      <a:r>
                        <a:rPr lang="es-ES" sz="1600" b="1" dirty="0">
                          <a:latin typeface="Tahoma" panose="020B0604030504040204" pitchFamily="34" charset="0"/>
                          <a:ea typeface="Tahoma" panose="020B0604030504040204" pitchFamily="34" charset="0"/>
                          <a:cs typeface="Tahoma" panose="020B0604030504040204" pitchFamily="34" charset="0"/>
                        </a:rPr>
                        <a:t>Sub-discipline</a:t>
                      </a:r>
                      <a:endParaRPr lang="es-ES" sz="1600" dirty="0">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hangingPunct="0">
                        <a:lnSpc>
                          <a:spcPct val="115000"/>
                        </a:lnSpc>
                        <a:spcAft>
                          <a:spcPts val="600"/>
                        </a:spcAft>
                        <a:tabLst>
                          <a:tab pos="713105" algn="l"/>
                          <a:tab pos="1804035" algn="r"/>
                          <a:tab pos="2757805" algn="r"/>
                          <a:tab pos="3708400" algn="r"/>
                          <a:tab pos="4662805" algn="r"/>
                        </a:tabLst>
                      </a:pPr>
                      <a:r>
                        <a:rPr lang="en-GB" sz="1600" b="1" dirty="0">
                          <a:solidFill>
                            <a:srgbClr val="000000"/>
                          </a:solidFill>
                          <a:latin typeface="Tahoma" panose="020B0604030504040204" pitchFamily="34" charset="0"/>
                          <a:ea typeface="Tahoma" panose="020B0604030504040204" pitchFamily="34" charset="0"/>
                          <a:cs typeface="Tahoma" panose="020B0604030504040204" pitchFamily="34" charset="0"/>
                        </a:rPr>
                        <a:t>Top country/countries</a:t>
                      </a:r>
                      <a:endParaRPr lang="es-ES" sz="1600" dirty="0">
                        <a:solidFill>
                          <a:srgbClr val="000000"/>
                        </a:solidFill>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hangingPunct="0">
                        <a:lnSpc>
                          <a:spcPct val="115000"/>
                        </a:lnSpc>
                        <a:spcAft>
                          <a:spcPts val="600"/>
                        </a:spcAft>
                        <a:tabLst>
                          <a:tab pos="713105" algn="l"/>
                          <a:tab pos="1804035" algn="r"/>
                          <a:tab pos="2757805" algn="r"/>
                          <a:tab pos="3708400" algn="r"/>
                          <a:tab pos="4662805" algn="r"/>
                        </a:tabLst>
                      </a:pPr>
                      <a:r>
                        <a:rPr lang="en-GB" sz="1600" b="1" dirty="0">
                          <a:solidFill>
                            <a:srgbClr val="000000"/>
                          </a:solidFill>
                          <a:latin typeface="Tahoma" panose="020B0604030504040204" pitchFamily="34" charset="0"/>
                          <a:ea typeface="Tahoma" panose="020B0604030504040204" pitchFamily="34" charset="0"/>
                          <a:cs typeface="Tahoma" panose="020B0604030504040204" pitchFamily="34" charset="0"/>
                        </a:rPr>
                        <a:t>Top Scores</a:t>
                      </a:r>
                      <a:endParaRPr lang="es-ES" sz="1600" dirty="0">
                        <a:solidFill>
                          <a:srgbClr val="000000"/>
                        </a:solidFill>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hangingPunct="0">
                        <a:lnSpc>
                          <a:spcPct val="115000"/>
                        </a:lnSpc>
                        <a:spcAft>
                          <a:spcPts val="600"/>
                        </a:spcAft>
                        <a:tabLst>
                          <a:tab pos="713105" algn="l"/>
                          <a:tab pos="1804035" algn="r"/>
                          <a:tab pos="2757805" algn="r"/>
                          <a:tab pos="3708400" algn="r"/>
                          <a:tab pos="4662805" algn="r"/>
                        </a:tabLst>
                      </a:pPr>
                      <a:r>
                        <a:rPr lang="en-GB" sz="1600" b="1" dirty="0">
                          <a:solidFill>
                            <a:srgbClr val="000000"/>
                          </a:solidFill>
                          <a:latin typeface="Tahoma" panose="020B0604030504040204" pitchFamily="34" charset="0"/>
                          <a:ea typeface="Tahoma" panose="020B0604030504040204" pitchFamily="34" charset="0"/>
                          <a:cs typeface="Tahoma" panose="020B0604030504040204" pitchFamily="34" charset="0"/>
                        </a:rPr>
                        <a:t>Maximum score</a:t>
                      </a:r>
                      <a:endParaRPr lang="es-ES" sz="1600" dirty="0">
                        <a:solidFill>
                          <a:srgbClr val="000000"/>
                        </a:solidFill>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419098">
                <a:tc>
                  <a:txBody>
                    <a:bodyPr/>
                    <a:lstStyle/>
                    <a:p>
                      <a:pPr marL="342900" lvl="0" indent="-342900" algn="just">
                        <a:lnSpc>
                          <a:spcPct val="115000"/>
                        </a:lnSpc>
                        <a:spcAft>
                          <a:spcPts val="600"/>
                        </a:spcAft>
                        <a:buFont typeface="+mj-lt"/>
                        <a:buNone/>
                        <a:tabLst>
                          <a:tab pos="713105" algn="l"/>
                          <a:tab pos="1804035" algn="r"/>
                          <a:tab pos="2757805" algn="r"/>
                          <a:tab pos="3708400" algn="r"/>
                          <a:tab pos="4662805" algn="r"/>
                          <a:tab pos="59055" algn="l"/>
                          <a:tab pos="1804035" algn="r"/>
                          <a:tab pos="2757805" algn="r"/>
                          <a:tab pos="3708400" algn="r"/>
                          <a:tab pos="4662805" algn="r"/>
                        </a:tabLst>
                      </a:pPr>
                      <a:r>
                        <a:rPr lang="es-ES" sz="1400" b="1" dirty="0">
                          <a:latin typeface="Tahoma" panose="020B0604030504040204" pitchFamily="34" charset="0"/>
                          <a:ea typeface="Tahoma" panose="020B0604030504040204" pitchFamily="34" charset="0"/>
                          <a:cs typeface="Tahoma" panose="020B0604030504040204" pitchFamily="34" charset="0"/>
                        </a:rPr>
                        <a:t>1. </a:t>
                      </a:r>
                      <a:r>
                        <a:rPr lang="es-ES" sz="1400" b="1" dirty="0" err="1">
                          <a:latin typeface="Tahoma" panose="020B0604030504040204" pitchFamily="34" charset="0"/>
                          <a:ea typeface="Tahoma" panose="020B0604030504040204" pitchFamily="34" charset="0"/>
                          <a:cs typeface="Tahoma" panose="020B0604030504040204" pitchFamily="34" charset="0"/>
                        </a:rPr>
                        <a:t>Prevention</a:t>
                      </a:r>
                      <a:endParaRPr lang="es-ES" sz="1400" b="1" dirty="0">
                        <a:latin typeface="Tahoma" panose="020B0604030504040204" pitchFamily="34" charset="0"/>
                        <a:ea typeface="Tahoma" panose="020B0604030504040204" pitchFamily="34" charset="0"/>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hangingPunct="0">
                        <a:lnSpc>
                          <a:spcPct val="115000"/>
                        </a:lnSpc>
                        <a:spcAft>
                          <a:spcPts val="600"/>
                        </a:spcAft>
                        <a:tabLst>
                          <a:tab pos="713105" algn="l"/>
                          <a:tab pos="1804035" algn="r"/>
                          <a:tab pos="2757805" algn="r"/>
                          <a:tab pos="3708400" algn="r"/>
                          <a:tab pos="4662805" algn="r"/>
                        </a:tabLst>
                      </a:pPr>
                      <a:r>
                        <a:rPr lang="en-GB" sz="1400" b="1" dirty="0">
                          <a:solidFill>
                            <a:srgbClr val="000000"/>
                          </a:solidFill>
                          <a:latin typeface="Tahoma" panose="020B0604030504040204" pitchFamily="34" charset="0"/>
                          <a:ea typeface="Tahoma" panose="020B0604030504040204" pitchFamily="34" charset="0"/>
                          <a:cs typeface="Tahoma" panose="020B0604030504040204" pitchFamily="34" charset="0"/>
                        </a:rPr>
                        <a:t>Italy, Luxembourg</a:t>
                      </a:r>
                      <a:endParaRPr lang="es-ES" sz="1400" b="1" dirty="0">
                        <a:solidFill>
                          <a:srgbClr val="000000"/>
                        </a:solidFill>
                        <a:latin typeface="Tahoma" panose="020B0604030504040204" pitchFamily="34" charset="0"/>
                        <a:ea typeface="Tahoma" panose="020B0604030504040204" pitchFamily="34" charset="0"/>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hangingPunct="0">
                        <a:lnSpc>
                          <a:spcPct val="115000"/>
                        </a:lnSpc>
                        <a:spcAft>
                          <a:spcPts val="600"/>
                        </a:spcAft>
                        <a:tabLst>
                          <a:tab pos="713105" algn="l"/>
                          <a:tab pos="1804035" algn="r"/>
                          <a:tab pos="2757805" algn="r"/>
                          <a:tab pos="3708400" algn="r"/>
                          <a:tab pos="4662805" algn="r"/>
                        </a:tabLst>
                      </a:pPr>
                      <a:r>
                        <a:rPr lang="en-GB" sz="1600" b="1" dirty="0">
                          <a:solidFill>
                            <a:srgbClr val="000000"/>
                          </a:solidFill>
                          <a:latin typeface="Tahoma" panose="020B0604030504040204" pitchFamily="34" charset="0"/>
                          <a:ea typeface="Tahoma" panose="020B0604030504040204" pitchFamily="34" charset="0"/>
                          <a:cs typeface="Tahoma" panose="020B0604030504040204" pitchFamily="34" charset="0"/>
                        </a:rPr>
                        <a:t>240</a:t>
                      </a:r>
                      <a:endParaRPr lang="es-ES" sz="1600" b="1" dirty="0">
                        <a:solidFill>
                          <a:srgbClr val="000000"/>
                        </a:solidFill>
                        <a:latin typeface="Tahoma" panose="020B0604030504040204" pitchFamily="34" charset="0"/>
                        <a:ea typeface="Tahoma" panose="020B0604030504040204" pitchFamily="34" charset="0"/>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a:lnSpc>
                          <a:spcPct val="115000"/>
                        </a:lnSpc>
                        <a:spcAft>
                          <a:spcPts val="1000"/>
                        </a:spcAft>
                      </a:pPr>
                      <a:r>
                        <a:rPr lang="es-ES" sz="1600" b="1" dirty="0">
                          <a:latin typeface="Tahoma" panose="020B0604030504040204" pitchFamily="34" charset="0"/>
                          <a:ea typeface="Tahoma" panose="020B0604030504040204" pitchFamily="34" charset="0"/>
                          <a:cs typeface="Tahoma" panose="020B0604030504040204" pitchFamily="34" charset="0"/>
                        </a:rPr>
                        <a:t>300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19098">
                <a:tc>
                  <a:txBody>
                    <a:bodyPr/>
                    <a:lstStyle/>
                    <a:p>
                      <a:pPr marL="342900" lvl="0" indent="-342900" algn="just">
                        <a:lnSpc>
                          <a:spcPct val="115000"/>
                        </a:lnSpc>
                        <a:spcAft>
                          <a:spcPts val="600"/>
                        </a:spcAft>
                        <a:buFont typeface="+mj-lt"/>
                        <a:buNone/>
                        <a:tabLst>
                          <a:tab pos="713105" algn="l"/>
                          <a:tab pos="1804035" algn="r"/>
                          <a:tab pos="2757805" algn="r"/>
                          <a:tab pos="3708400" algn="r"/>
                          <a:tab pos="4662805" algn="r"/>
                          <a:tab pos="59055" algn="l"/>
                          <a:tab pos="713105" algn="l"/>
                          <a:tab pos="1804035" algn="r"/>
                          <a:tab pos="2757805" algn="r"/>
                          <a:tab pos="3708400" algn="r"/>
                          <a:tab pos="4662805" algn="r"/>
                        </a:tabLst>
                      </a:pPr>
                      <a:r>
                        <a:rPr lang="en-GB" sz="1400" b="1" dirty="0">
                          <a:latin typeface="Tahoma" panose="020B0604030504040204" pitchFamily="34" charset="0"/>
                          <a:ea typeface="Tahoma" panose="020B0604030504040204" pitchFamily="34" charset="0"/>
                          <a:cs typeface="Tahoma" panose="020B0604030504040204" pitchFamily="34" charset="0"/>
                        </a:rPr>
                        <a:t>2. Procedures</a:t>
                      </a:r>
                      <a:endParaRPr lang="es-ES" sz="1400" b="1" dirty="0">
                        <a:latin typeface="Tahoma" panose="020B0604030504040204" pitchFamily="34" charset="0"/>
                        <a:ea typeface="Tahoma" panose="020B0604030504040204" pitchFamily="34" charset="0"/>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hangingPunct="0">
                        <a:lnSpc>
                          <a:spcPct val="115000"/>
                        </a:lnSpc>
                        <a:spcAft>
                          <a:spcPts val="600"/>
                        </a:spcAft>
                        <a:tabLst>
                          <a:tab pos="713105" algn="l"/>
                          <a:tab pos="1804035" algn="r"/>
                          <a:tab pos="2757805" algn="r"/>
                          <a:tab pos="3708400" algn="r"/>
                          <a:tab pos="4662805" algn="r"/>
                        </a:tabLst>
                      </a:pPr>
                      <a:r>
                        <a:rPr lang="en-GB" sz="1400" b="1" dirty="0">
                          <a:solidFill>
                            <a:srgbClr val="000000"/>
                          </a:solidFill>
                          <a:latin typeface="Tahoma" panose="020B0604030504040204" pitchFamily="34" charset="0"/>
                          <a:ea typeface="Tahoma" panose="020B0604030504040204" pitchFamily="34" charset="0"/>
                          <a:cs typeface="Tahoma" panose="020B0604030504040204" pitchFamily="34" charset="0"/>
                        </a:rPr>
                        <a:t>Germany, Netherlands</a:t>
                      </a:r>
                      <a:endParaRPr lang="es-ES" sz="1400" b="1" dirty="0">
                        <a:solidFill>
                          <a:srgbClr val="000000"/>
                        </a:solidFill>
                        <a:latin typeface="Tahoma" panose="020B0604030504040204" pitchFamily="34" charset="0"/>
                        <a:ea typeface="Tahoma" panose="020B0604030504040204" pitchFamily="34" charset="0"/>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hangingPunct="0">
                        <a:lnSpc>
                          <a:spcPct val="115000"/>
                        </a:lnSpc>
                        <a:spcAft>
                          <a:spcPts val="600"/>
                        </a:spcAft>
                        <a:tabLst>
                          <a:tab pos="713105" algn="l"/>
                          <a:tab pos="1804035" algn="r"/>
                          <a:tab pos="2757805" algn="r"/>
                          <a:tab pos="3708400" algn="r"/>
                          <a:tab pos="4662805" algn="r"/>
                        </a:tabLst>
                      </a:pPr>
                      <a:r>
                        <a:rPr lang="en-GB" sz="1600" b="1" dirty="0">
                          <a:solidFill>
                            <a:srgbClr val="000000"/>
                          </a:solidFill>
                          <a:latin typeface="Tahoma" panose="020B0604030504040204" pitchFamily="34" charset="0"/>
                          <a:ea typeface="Tahoma" panose="020B0604030504040204" pitchFamily="34" charset="0"/>
                          <a:cs typeface="Tahoma" panose="020B0604030504040204" pitchFamily="34" charset="0"/>
                        </a:rPr>
                        <a:t>227</a:t>
                      </a:r>
                      <a:endParaRPr lang="es-ES" sz="1600" b="1" dirty="0">
                        <a:solidFill>
                          <a:srgbClr val="000000"/>
                        </a:solidFill>
                        <a:latin typeface="Tahoma" panose="020B0604030504040204" pitchFamily="34" charset="0"/>
                        <a:ea typeface="Tahoma" panose="020B0604030504040204" pitchFamily="34" charset="0"/>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a:lnSpc>
                          <a:spcPct val="115000"/>
                        </a:lnSpc>
                        <a:spcAft>
                          <a:spcPts val="1000"/>
                        </a:spcAft>
                      </a:pPr>
                      <a:r>
                        <a:rPr lang="es-ES" sz="1600" b="1" dirty="0">
                          <a:latin typeface="Tahoma" panose="020B0604030504040204" pitchFamily="34" charset="0"/>
                          <a:ea typeface="Tahoma" panose="020B0604030504040204" pitchFamily="34" charset="0"/>
                          <a:cs typeface="Tahoma" panose="020B0604030504040204" pitchFamily="34" charset="0"/>
                        </a:rPr>
                        <a:t>250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470898">
                <a:tc>
                  <a:txBody>
                    <a:bodyPr/>
                    <a:lstStyle/>
                    <a:p>
                      <a:pPr marL="342900" lvl="0" indent="-342900" algn="l">
                        <a:lnSpc>
                          <a:spcPct val="115000"/>
                        </a:lnSpc>
                        <a:spcAft>
                          <a:spcPts val="600"/>
                        </a:spcAft>
                        <a:buFont typeface="+mj-lt"/>
                        <a:buNone/>
                        <a:tabLst>
                          <a:tab pos="713105" algn="l"/>
                          <a:tab pos="1804035" algn="r"/>
                          <a:tab pos="2757805" algn="r"/>
                          <a:tab pos="3708400" algn="r"/>
                          <a:tab pos="4662805" algn="r"/>
                          <a:tab pos="59055" algn="l"/>
                          <a:tab pos="713105" algn="l"/>
                          <a:tab pos="1804035" algn="r"/>
                          <a:tab pos="2757805" algn="r"/>
                          <a:tab pos="3708400" algn="r"/>
                          <a:tab pos="4662805" algn="r"/>
                        </a:tabLst>
                      </a:pPr>
                      <a:r>
                        <a:rPr lang="es-ES" sz="1400" b="1" dirty="0">
                          <a:latin typeface="Tahoma" panose="020B0604030504040204" pitchFamily="34" charset="0"/>
                          <a:ea typeface="Tahoma" panose="020B0604030504040204" pitchFamily="34" charset="0"/>
                          <a:cs typeface="Tahoma" panose="020B0604030504040204" pitchFamily="34" charset="0"/>
                        </a:rPr>
                        <a:t>3. Access </a:t>
                      </a:r>
                      <a:r>
                        <a:rPr lang="es-ES" sz="1400" b="1" dirty="0" err="1">
                          <a:latin typeface="Tahoma" panose="020B0604030504040204" pitchFamily="34" charset="0"/>
                          <a:ea typeface="Tahoma" panose="020B0604030504040204" pitchFamily="34" charset="0"/>
                          <a:cs typeface="Tahoma" panose="020B0604030504040204" pitchFamily="34" charset="0"/>
                        </a:rPr>
                        <a:t>to</a:t>
                      </a:r>
                      <a:r>
                        <a:rPr lang="es-ES" sz="1400" b="1" dirty="0">
                          <a:latin typeface="Tahoma" panose="020B0604030504040204" pitchFamily="34" charset="0"/>
                          <a:ea typeface="Tahoma" panose="020B0604030504040204" pitchFamily="34" charset="0"/>
                          <a:cs typeface="Tahoma" panose="020B0604030504040204" pitchFamily="34" charset="0"/>
                        </a:rPr>
                        <a:t> </a:t>
                      </a:r>
                      <a:r>
                        <a:rPr lang="es-ES" sz="1400" b="1" dirty="0" err="1">
                          <a:latin typeface="Tahoma" panose="020B0604030504040204" pitchFamily="34" charset="0"/>
                          <a:ea typeface="Tahoma" panose="020B0604030504040204" pitchFamily="34" charset="0"/>
                          <a:cs typeface="Tahoma" panose="020B0604030504040204" pitchFamily="34" charset="0"/>
                        </a:rPr>
                        <a:t>treatment</a:t>
                      </a:r>
                      <a:r>
                        <a:rPr lang="es-ES" sz="1400" b="1" dirty="0">
                          <a:latin typeface="Tahoma" panose="020B0604030504040204" pitchFamily="34" charset="0"/>
                          <a:ea typeface="Tahoma" panose="020B0604030504040204" pitchFamily="34" charset="0"/>
                          <a:cs typeface="Tahoma" panose="020B0604030504040204" pitchFamily="34" charset="0"/>
                        </a:rPr>
                        <a:t>/</a:t>
                      </a:r>
                      <a:r>
                        <a:rPr lang="es-ES" sz="1400" b="1" dirty="0" err="1">
                          <a:latin typeface="Tahoma" panose="020B0604030504040204" pitchFamily="34" charset="0"/>
                          <a:ea typeface="Tahoma" panose="020B0604030504040204" pitchFamily="34" charset="0"/>
                          <a:cs typeface="Tahoma" panose="020B0604030504040204" pitchFamily="34" charset="0"/>
                        </a:rPr>
                        <a:t>care</a:t>
                      </a:r>
                      <a:endParaRPr lang="es-ES" sz="1400" b="1" dirty="0">
                        <a:latin typeface="Tahoma" panose="020B0604030504040204" pitchFamily="34" charset="0"/>
                        <a:ea typeface="Tahoma" panose="020B0604030504040204" pitchFamily="34" charset="0"/>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hangingPunct="0">
                        <a:lnSpc>
                          <a:spcPct val="115000"/>
                        </a:lnSpc>
                        <a:spcAft>
                          <a:spcPts val="600"/>
                        </a:spcAft>
                        <a:tabLst>
                          <a:tab pos="713105" algn="l"/>
                          <a:tab pos="1804035" algn="r"/>
                          <a:tab pos="2757805" algn="r"/>
                          <a:tab pos="3708400" algn="r"/>
                          <a:tab pos="4662805" algn="r"/>
                        </a:tabLst>
                      </a:pPr>
                      <a:r>
                        <a:rPr lang="en-GB" sz="1400" b="1" dirty="0">
                          <a:solidFill>
                            <a:srgbClr val="000000"/>
                          </a:solidFill>
                          <a:latin typeface="Tahoma" panose="020B0604030504040204" pitchFamily="34" charset="0"/>
                          <a:ea typeface="Tahoma" panose="020B0604030504040204" pitchFamily="34" charset="0"/>
                          <a:cs typeface="Tahoma" panose="020B0604030504040204" pitchFamily="34" charset="0"/>
                        </a:rPr>
                        <a:t>France, Luxembourg, Netherlands, Norway, Sweden</a:t>
                      </a:r>
                      <a:endParaRPr lang="es-ES" sz="1400" b="1" dirty="0">
                        <a:solidFill>
                          <a:srgbClr val="000000"/>
                        </a:solidFill>
                        <a:latin typeface="Tahoma" panose="020B0604030504040204" pitchFamily="34" charset="0"/>
                        <a:ea typeface="Tahoma" panose="020B0604030504040204" pitchFamily="34" charset="0"/>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hangingPunct="0">
                        <a:lnSpc>
                          <a:spcPct val="115000"/>
                        </a:lnSpc>
                        <a:spcAft>
                          <a:spcPts val="600"/>
                        </a:spcAft>
                        <a:tabLst>
                          <a:tab pos="713105" algn="l"/>
                          <a:tab pos="1804035" algn="r"/>
                          <a:tab pos="2757805" algn="r"/>
                          <a:tab pos="3708400" algn="r"/>
                          <a:tab pos="4662805" algn="r"/>
                        </a:tabLst>
                      </a:pPr>
                      <a:r>
                        <a:rPr lang="en-GB" sz="1600" b="1" dirty="0">
                          <a:solidFill>
                            <a:srgbClr val="000000"/>
                          </a:solidFill>
                          <a:latin typeface="Tahoma" panose="020B0604030504040204" pitchFamily="34" charset="0"/>
                          <a:ea typeface="Tahoma" panose="020B0604030504040204" pitchFamily="34" charset="0"/>
                          <a:cs typeface="Tahoma" panose="020B0604030504040204" pitchFamily="34" charset="0"/>
                        </a:rPr>
                        <a:t>178</a:t>
                      </a:r>
                      <a:endParaRPr lang="es-ES" sz="1600" b="1" dirty="0">
                        <a:solidFill>
                          <a:srgbClr val="000000"/>
                        </a:solidFill>
                        <a:latin typeface="Tahoma" panose="020B0604030504040204" pitchFamily="34" charset="0"/>
                        <a:ea typeface="Tahoma" panose="020B0604030504040204" pitchFamily="34" charset="0"/>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a:lnSpc>
                          <a:spcPct val="115000"/>
                        </a:lnSpc>
                        <a:spcAft>
                          <a:spcPts val="1000"/>
                        </a:spcAft>
                      </a:pPr>
                      <a:r>
                        <a:rPr lang="es-ES" sz="1600" b="1" dirty="0">
                          <a:latin typeface="Tahoma" panose="020B0604030504040204" pitchFamily="34" charset="0"/>
                          <a:ea typeface="Tahoma" panose="020B0604030504040204" pitchFamily="34" charset="0"/>
                          <a:cs typeface="Tahoma" panose="020B0604030504040204" pitchFamily="34" charset="0"/>
                        </a:rPr>
                        <a:t>200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419098">
                <a:tc>
                  <a:txBody>
                    <a:bodyPr/>
                    <a:lstStyle/>
                    <a:p>
                      <a:pPr marL="342900" lvl="0" indent="-342900" algn="just">
                        <a:lnSpc>
                          <a:spcPct val="115000"/>
                        </a:lnSpc>
                        <a:spcAft>
                          <a:spcPts val="600"/>
                        </a:spcAft>
                        <a:buFont typeface="+mj-lt"/>
                        <a:buNone/>
                        <a:tabLst>
                          <a:tab pos="713105" algn="l"/>
                          <a:tab pos="1804035" algn="r"/>
                          <a:tab pos="2757805" algn="r"/>
                          <a:tab pos="3708400" algn="r"/>
                          <a:tab pos="4662805" algn="r"/>
                          <a:tab pos="59055" algn="l"/>
                          <a:tab pos="713105" algn="l"/>
                          <a:tab pos="1804035" algn="r"/>
                          <a:tab pos="2757805" algn="r"/>
                          <a:tab pos="3708400" algn="r"/>
                          <a:tab pos="4662805" algn="r"/>
                        </a:tabLst>
                      </a:pPr>
                      <a:r>
                        <a:rPr lang="es-ES" sz="1400" b="1" dirty="0">
                          <a:latin typeface="Tahoma" panose="020B0604030504040204" pitchFamily="34" charset="0"/>
                          <a:ea typeface="Tahoma" panose="020B0604030504040204" pitchFamily="34" charset="0"/>
                          <a:cs typeface="Tahoma" panose="020B0604030504040204" pitchFamily="34" charset="0"/>
                        </a:rPr>
                        <a:t>4. </a:t>
                      </a:r>
                      <a:r>
                        <a:rPr lang="es-ES" sz="1400" b="1" dirty="0" err="1">
                          <a:latin typeface="Tahoma" panose="020B0604030504040204" pitchFamily="34" charset="0"/>
                          <a:ea typeface="Tahoma" panose="020B0604030504040204" pitchFamily="34" charset="0"/>
                          <a:cs typeface="Tahoma" panose="020B0604030504040204" pitchFamily="34" charset="0"/>
                        </a:rPr>
                        <a:t>Outcomes</a:t>
                      </a:r>
                      <a:endParaRPr lang="es-ES" sz="1400" b="1" dirty="0">
                        <a:latin typeface="Tahoma" panose="020B0604030504040204" pitchFamily="34" charset="0"/>
                        <a:ea typeface="Tahoma" panose="020B0604030504040204" pitchFamily="34" charset="0"/>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hangingPunct="0">
                        <a:lnSpc>
                          <a:spcPct val="115000"/>
                        </a:lnSpc>
                        <a:spcAft>
                          <a:spcPts val="600"/>
                        </a:spcAft>
                        <a:tabLst>
                          <a:tab pos="713105" algn="l"/>
                          <a:tab pos="1804035" algn="r"/>
                          <a:tab pos="2757805" algn="r"/>
                          <a:tab pos="3708400" algn="r"/>
                          <a:tab pos="4662805" algn="r"/>
                        </a:tabLst>
                      </a:pPr>
                      <a:r>
                        <a:rPr lang="en-GB" sz="1400" b="1" dirty="0">
                          <a:solidFill>
                            <a:srgbClr val="000000"/>
                          </a:solidFill>
                          <a:latin typeface="Tahoma" panose="020B0604030504040204" pitchFamily="34" charset="0"/>
                          <a:ea typeface="Tahoma" panose="020B0604030504040204" pitchFamily="34" charset="0"/>
                          <a:cs typeface="Tahoma" panose="020B0604030504040204" pitchFamily="34" charset="0"/>
                        </a:rPr>
                        <a:t>Slovenia, Sweden</a:t>
                      </a:r>
                      <a:endParaRPr lang="es-ES" sz="1400" b="1" dirty="0">
                        <a:solidFill>
                          <a:srgbClr val="000000"/>
                        </a:solidFill>
                        <a:latin typeface="Tahoma" panose="020B0604030504040204" pitchFamily="34" charset="0"/>
                        <a:ea typeface="Tahoma" panose="020B0604030504040204" pitchFamily="34" charset="0"/>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hangingPunct="0">
                        <a:lnSpc>
                          <a:spcPct val="115000"/>
                        </a:lnSpc>
                        <a:spcAft>
                          <a:spcPts val="600"/>
                        </a:spcAft>
                        <a:tabLst>
                          <a:tab pos="713105" algn="l"/>
                          <a:tab pos="1804035" algn="r"/>
                          <a:tab pos="2757805" algn="r"/>
                          <a:tab pos="3708400" algn="r"/>
                          <a:tab pos="4662805" algn="r"/>
                        </a:tabLst>
                      </a:pPr>
                      <a:r>
                        <a:rPr lang="en-GB" sz="1600" b="1" dirty="0">
                          <a:solidFill>
                            <a:srgbClr val="008000"/>
                          </a:solidFill>
                          <a:latin typeface="Tahoma" panose="020B0604030504040204" pitchFamily="34" charset="0"/>
                          <a:ea typeface="Tahoma" panose="020B0604030504040204" pitchFamily="34" charset="0"/>
                          <a:cs typeface="Tahoma" panose="020B0604030504040204" pitchFamily="34" charset="0"/>
                        </a:rPr>
                        <a:t>250</a:t>
                      </a:r>
                      <a:endParaRPr lang="es-ES" sz="1600" b="1" dirty="0">
                        <a:solidFill>
                          <a:srgbClr val="008000"/>
                        </a:solidFill>
                        <a:latin typeface="Tahoma" panose="020B0604030504040204" pitchFamily="34" charset="0"/>
                        <a:ea typeface="Tahoma" panose="020B0604030504040204" pitchFamily="34" charset="0"/>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a:lnSpc>
                          <a:spcPct val="115000"/>
                        </a:lnSpc>
                        <a:spcAft>
                          <a:spcPts val="1000"/>
                        </a:spcAft>
                      </a:pPr>
                      <a:r>
                        <a:rPr lang="es-ES" sz="1600" b="1" dirty="0">
                          <a:latin typeface="Tahoma" panose="020B0604030504040204" pitchFamily="34" charset="0"/>
                          <a:ea typeface="Tahoma" panose="020B0604030504040204" pitchFamily="34" charset="0"/>
                          <a:cs typeface="Tahoma" panose="020B0604030504040204" pitchFamily="34" charset="0"/>
                        </a:rPr>
                        <a:t>250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28229" y="2667992"/>
            <a:ext cx="8915400" cy="928688"/>
          </a:xfrm>
        </p:spPr>
        <p:txBody>
          <a:bodyPr rtlCol="0">
            <a:normAutofit fontScale="90000"/>
          </a:bodyPr>
          <a:lstStyle/>
          <a:p>
            <a:pPr eaLnBrk="1" fontAlgn="auto" hangingPunct="1">
              <a:spcAft>
                <a:spcPts val="0"/>
              </a:spcAft>
              <a:defRPr/>
            </a:pPr>
            <a:r>
              <a:rPr lang="sv-SE" dirty="0">
                <a:solidFill>
                  <a:srgbClr val="FF8029"/>
                </a:solidFill>
              </a:rPr>
              <a:t>THANK YOU -</a:t>
            </a:r>
            <a:br>
              <a:rPr lang="sv-SE" dirty="0">
                <a:solidFill>
                  <a:srgbClr val="FF8029"/>
                </a:solidFill>
              </a:rPr>
            </a:br>
            <a:br>
              <a:rPr lang="sv-SE" dirty="0">
                <a:solidFill>
                  <a:srgbClr val="FF8029"/>
                </a:solidFill>
              </a:rPr>
            </a:br>
            <a:r>
              <a:rPr lang="sv-SE" dirty="0">
                <a:solidFill>
                  <a:srgbClr val="FF8029"/>
                </a:solidFill>
              </a:rPr>
              <a:t>SEE IT ALL ON</a:t>
            </a:r>
            <a:br>
              <a:rPr lang="sv-SE" dirty="0">
                <a:solidFill>
                  <a:srgbClr val="FF8029"/>
                </a:solidFill>
              </a:rPr>
            </a:br>
            <a:r>
              <a:rPr lang="sv-SE" u="sng" dirty="0" err="1">
                <a:solidFill>
                  <a:srgbClr val="0070C0"/>
                </a:solidFill>
              </a:rPr>
              <a:t>www.healthpowerhouse.com</a:t>
            </a:r>
            <a:endParaRPr lang="sv-SE" dirty="0">
              <a:solidFill>
                <a:srgbClr val="FF8029"/>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p:cNvSpPr>
            <a:spLocks noGrp="1"/>
          </p:cNvSpPr>
          <p:nvPr>
            <p:ph type="body" idx="1"/>
          </p:nvPr>
        </p:nvSpPr>
        <p:spPr/>
        <p:txBody>
          <a:bodyPr anchor="ctr"/>
          <a:lstStyle/>
          <a:p>
            <a:pPr algn="ctr"/>
            <a:r>
              <a:rPr lang="sv-SE" sz="5200" b="1" dirty="0">
                <a:solidFill>
                  <a:srgbClr val="FF8029"/>
                </a:solidFill>
                <a:effectLst>
                  <a:outerShdw blurRad="38100" dist="38100" dir="2700000" algn="tl">
                    <a:srgbClr val="000000">
                      <a:alpha val="43137"/>
                    </a:srgbClr>
                  </a:outerShdw>
                </a:effectLst>
                <a:latin typeface="Tahoma" pitchFamily="34" charset="0"/>
                <a:ea typeface="Tahoma" pitchFamily="34" charset="0"/>
                <a:cs typeface="Tahoma" pitchFamily="34" charset="0"/>
              </a:rPr>
              <a:t>MORE SLIDES</a:t>
            </a:r>
          </a:p>
        </p:txBody>
      </p:sp>
    </p:spTree>
    <p:extLst>
      <p:ext uri="{BB962C8B-B14F-4D97-AF65-F5344CB8AC3E}">
        <p14:creationId xmlns:p14="http://schemas.microsoft.com/office/powerpoint/2010/main" val="39407193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p:cNvSpPr txBox="1"/>
          <p:nvPr/>
        </p:nvSpPr>
        <p:spPr>
          <a:xfrm>
            <a:off x="818541" y="698697"/>
            <a:ext cx="8364790" cy="559064"/>
          </a:xfrm>
          <a:prstGeom prst="rect">
            <a:avLst/>
          </a:prstGeom>
          <a:noFill/>
        </p:spPr>
        <p:txBody>
          <a:bodyPr wrap="none" rtlCol="0">
            <a:spAutoFit/>
          </a:bodyPr>
          <a:lstStyle/>
          <a:p>
            <a:r>
              <a:rPr lang="sv-SE" sz="3033" b="1" dirty="0">
                <a:solidFill>
                  <a:srgbClr val="FF7E29"/>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Money </a:t>
            </a:r>
            <a:r>
              <a:rPr lang="sv-SE" sz="3033" b="1" dirty="0" err="1">
                <a:solidFill>
                  <a:srgbClr val="FF7E29"/>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does</a:t>
            </a:r>
            <a:r>
              <a:rPr lang="sv-SE" sz="3033" b="1" dirty="0">
                <a:solidFill>
                  <a:srgbClr val="FF7E29"/>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sv-SE" sz="3033" b="1" dirty="0" err="1">
                <a:solidFill>
                  <a:srgbClr val="FF7E29"/>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buy</a:t>
            </a:r>
            <a:r>
              <a:rPr lang="sv-SE" sz="3033" b="1" dirty="0">
                <a:solidFill>
                  <a:srgbClr val="FF7E29"/>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sv-SE" sz="3033" b="1" dirty="0" err="1">
                <a:solidFill>
                  <a:srgbClr val="FF7E29"/>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better</a:t>
            </a:r>
            <a:r>
              <a:rPr lang="sv-SE" sz="3033" b="1" dirty="0">
                <a:solidFill>
                  <a:srgbClr val="FF7E29"/>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sv-SE" sz="3033" b="1" dirty="0" err="1">
                <a:solidFill>
                  <a:srgbClr val="FF7E29"/>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Treatment</a:t>
            </a:r>
            <a:r>
              <a:rPr lang="sv-SE" sz="3033" b="1" dirty="0">
                <a:solidFill>
                  <a:srgbClr val="FF7E29"/>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sv-SE" sz="3033" b="1" dirty="0" err="1">
                <a:solidFill>
                  <a:srgbClr val="FF7E29"/>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Results</a:t>
            </a:r>
            <a:endParaRPr lang="en-GB" sz="3033" b="1" dirty="0">
              <a:solidFill>
                <a:srgbClr val="FF7E29"/>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08584" y="1322769"/>
            <a:ext cx="8697414" cy="48922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ruta 1"/>
          <p:cNvSpPr txBox="1"/>
          <p:nvPr/>
        </p:nvSpPr>
        <p:spPr>
          <a:xfrm>
            <a:off x="3392827" y="3350994"/>
            <a:ext cx="433132" cy="325795"/>
          </a:xfrm>
          <a:prstGeom prst="rect">
            <a:avLst/>
          </a:prstGeom>
          <a:noFill/>
        </p:spPr>
        <p:txBody>
          <a:bodyPr wrap="none" rtlCol="0">
            <a:spAutoFit/>
          </a:bodyPr>
          <a:lstStyle/>
          <a:p>
            <a:r>
              <a:rPr lang="sv-SE" sz="1517" b="1" dirty="0"/>
              <a:t>PL</a:t>
            </a:r>
          </a:p>
        </p:txBody>
      </p:sp>
    </p:spTree>
    <p:extLst>
      <p:ext uri="{BB962C8B-B14F-4D97-AF65-F5344CB8AC3E}">
        <p14:creationId xmlns:p14="http://schemas.microsoft.com/office/powerpoint/2010/main" val="30740360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p:nvPr/>
        </p:nvPicPr>
        <p:blipFill>
          <a:blip r:embed="rId2" cstate="print"/>
          <a:stretch>
            <a:fillRect/>
          </a:stretch>
        </p:blipFill>
        <p:spPr>
          <a:xfrm>
            <a:off x="0" y="1615299"/>
            <a:ext cx="9906000" cy="4599764"/>
          </a:xfrm>
          <a:prstGeom prst="rect">
            <a:avLst/>
          </a:prstGeom>
        </p:spPr>
      </p:pic>
      <p:sp>
        <p:nvSpPr>
          <p:cNvPr id="3" name="textruta 2"/>
          <p:cNvSpPr txBox="1"/>
          <p:nvPr/>
        </p:nvSpPr>
        <p:spPr>
          <a:xfrm>
            <a:off x="25152" y="259308"/>
            <a:ext cx="9595066" cy="1015663"/>
          </a:xfrm>
          <a:prstGeom prst="rect">
            <a:avLst/>
          </a:prstGeom>
          <a:noFill/>
        </p:spPr>
        <p:txBody>
          <a:bodyPr wrap="square" rtlCol="0">
            <a:spAutoFit/>
          </a:bodyPr>
          <a:lstStyle/>
          <a:p>
            <a:pPr algn="ctr"/>
            <a:r>
              <a:rPr lang="sv-SE" sz="2000" b="1" dirty="0">
                <a:solidFill>
                  <a:srgbClr val="FF7E29"/>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An </a:t>
            </a:r>
            <a:r>
              <a:rPr lang="sv-SE" sz="2000" b="1" dirty="0" err="1">
                <a:solidFill>
                  <a:srgbClr val="FF7E29"/>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example</a:t>
            </a:r>
            <a:r>
              <a:rPr lang="sv-SE" sz="2000" b="1" dirty="0">
                <a:solidFill>
                  <a:srgbClr val="FF7E29"/>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of a LAP </a:t>
            </a:r>
            <a:r>
              <a:rPr lang="sv-SE" sz="2000" b="1" dirty="0" err="1">
                <a:solidFill>
                  <a:srgbClr val="FF7E29"/>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Indicator</a:t>
            </a:r>
            <a:r>
              <a:rPr lang="sv-SE" sz="2000" b="1" dirty="0">
                <a:solidFill>
                  <a:srgbClr val="FF7E29"/>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sv-SE" sz="2000" b="1" dirty="0" err="1">
                <a:solidFill>
                  <a:srgbClr val="FF7E29"/>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Level</a:t>
            </a:r>
            <a:r>
              <a:rPr lang="sv-SE" sz="2000" b="1" dirty="0">
                <a:solidFill>
                  <a:srgbClr val="FF7E29"/>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of Attention to the Problem”.</a:t>
            </a:r>
          </a:p>
          <a:p>
            <a:pPr algn="ctr"/>
            <a:r>
              <a:rPr lang="sv-SE" sz="2000" b="1" dirty="0" err="1">
                <a:solidFill>
                  <a:srgbClr val="FF7E29"/>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Wealthy</a:t>
            </a:r>
            <a:r>
              <a:rPr lang="sv-SE" sz="2000" b="1" dirty="0">
                <a:solidFill>
                  <a:srgbClr val="FF7E29"/>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sv-SE" sz="2000" b="1" dirty="0" err="1">
                <a:solidFill>
                  <a:srgbClr val="FF7E29"/>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countries</a:t>
            </a:r>
            <a:r>
              <a:rPr lang="sv-SE" sz="2000" b="1" dirty="0">
                <a:solidFill>
                  <a:srgbClr val="FF7E29"/>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sv-SE" sz="2000" b="1" dirty="0" err="1">
                <a:solidFill>
                  <a:srgbClr val="FF7E29"/>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can</a:t>
            </a:r>
            <a:r>
              <a:rPr lang="sv-SE" sz="2000" b="1" dirty="0">
                <a:solidFill>
                  <a:srgbClr val="FF7E29"/>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sv-SE" sz="2000" b="1" dirty="0" err="1">
                <a:solidFill>
                  <a:srgbClr val="FF7E29"/>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afford</a:t>
            </a:r>
            <a:r>
              <a:rPr lang="sv-SE" sz="2000" b="1" dirty="0">
                <a:solidFill>
                  <a:srgbClr val="FF7E29"/>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sv-SE" sz="2000" b="1" dirty="0" err="1">
                <a:solidFill>
                  <a:srgbClr val="FF7E29"/>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admitting</a:t>
            </a:r>
            <a:r>
              <a:rPr lang="sv-SE" sz="2000" b="1" dirty="0">
                <a:solidFill>
                  <a:srgbClr val="FF7E29"/>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patients on </a:t>
            </a:r>
            <a:r>
              <a:rPr lang="sv-SE" sz="2000" b="1" dirty="0" err="1">
                <a:solidFill>
                  <a:srgbClr val="FF7E29"/>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weaker</a:t>
            </a:r>
            <a:r>
              <a:rPr lang="sv-SE" sz="2000" b="1" dirty="0">
                <a:solidFill>
                  <a:srgbClr val="FF7E29"/>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sv-SE" sz="2000" b="1" dirty="0" err="1">
                <a:solidFill>
                  <a:srgbClr val="FF7E29"/>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indications</a:t>
            </a:r>
            <a:r>
              <a:rPr lang="sv-SE" sz="2000" b="1" dirty="0">
                <a:solidFill>
                  <a:srgbClr val="FF7E29"/>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t>
            </a:r>
          </a:p>
          <a:p>
            <a:pPr algn="ctr"/>
            <a:r>
              <a:rPr lang="sv-SE" sz="2000" b="1" dirty="0" err="1">
                <a:solidFill>
                  <a:srgbClr val="FF7E29"/>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but</a:t>
            </a:r>
            <a:r>
              <a:rPr lang="sv-SE" sz="2000" b="1" dirty="0">
                <a:solidFill>
                  <a:srgbClr val="FF7E29"/>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sv-SE" sz="2000" b="1" dirty="0" err="1">
                <a:solidFill>
                  <a:srgbClr val="FF7E29"/>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there</a:t>
            </a:r>
            <a:r>
              <a:rPr lang="sv-SE" sz="2000" b="1" dirty="0">
                <a:solidFill>
                  <a:srgbClr val="FF7E29"/>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sv-SE" sz="2000" b="1" dirty="0" err="1">
                <a:solidFill>
                  <a:srgbClr val="FF7E29"/>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are</a:t>
            </a:r>
            <a:r>
              <a:rPr lang="sv-SE" sz="2000" b="1" dirty="0">
                <a:solidFill>
                  <a:srgbClr val="FF7E29"/>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deviations!</a:t>
            </a:r>
          </a:p>
        </p:txBody>
      </p:sp>
      <p:sp>
        <p:nvSpPr>
          <p:cNvPr id="4" name="textruta 3"/>
          <p:cNvSpPr txBox="1"/>
          <p:nvPr/>
        </p:nvSpPr>
        <p:spPr>
          <a:xfrm>
            <a:off x="4796983" y="5136071"/>
            <a:ext cx="5079646" cy="646331"/>
          </a:xfrm>
          <a:prstGeom prst="rect">
            <a:avLst/>
          </a:prstGeom>
          <a:noFill/>
        </p:spPr>
        <p:txBody>
          <a:bodyPr wrap="square" rtlCol="0">
            <a:spAutoFit/>
          </a:bodyPr>
          <a:lstStyle/>
          <a:p>
            <a:pPr algn="ctr"/>
            <a:r>
              <a:rPr lang="sv-SE" b="1" dirty="0" err="1">
                <a:solidFill>
                  <a:srgbClr val="0070C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Greek</a:t>
            </a:r>
            <a:r>
              <a:rPr lang="sv-SE" b="1" dirty="0">
                <a:solidFill>
                  <a:srgbClr val="0070C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hospitals </a:t>
            </a:r>
            <a:r>
              <a:rPr lang="sv-SE" b="1" dirty="0" err="1">
                <a:solidFill>
                  <a:srgbClr val="0070C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have</a:t>
            </a:r>
            <a:r>
              <a:rPr lang="sv-SE" b="1" dirty="0">
                <a:solidFill>
                  <a:srgbClr val="0070C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press </a:t>
            </a:r>
            <a:r>
              <a:rPr lang="sv-SE" b="1" dirty="0" err="1">
                <a:solidFill>
                  <a:srgbClr val="0070C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gangs</a:t>
            </a:r>
            <a:endParaRPr lang="sv-SE" b="1" dirty="0">
              <a:solidFill>
                <a:srgbClr val="0070C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algn="ctr"/>
            <a:r>
              <a:rPr lang="sv-SE" b="1" dirty="0" err="1">
                <a:solidFill>
                  <a:srgbClr val="0070C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roaming</a:t>
            </a:r>
            <a:r>
              <a:rPr lang="sv-SE" b="1" dirty="0">
                <a:solidFill>
                  <a:srgbClr val="0070C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city </a:t>
            </a:r>
            <a:r>
              <a:rPr lang="sv-SE" b="1" dirty="0" err="1">
                <a:solidFill>
                  <a:srgbClr val="0070C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streets</a:t>
            </a:r>
            <a:r>
              <a:rPr lang="sv-SE" b="1" dirty="0">
                <a:solidFill>
                  <a:srgbClr val="0070C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t>
            </a:r>
          </a:p>
        </p:txBody>
      </p:sp>
    </p:spTree>
    <p:extLst>
      <p:ext uri="{BB962C8B-B14F-4D97-AF65-F5344CB8AC3E}">
        <p14:creationId xmlns:p14="http://schemas.microsoft.com/office/powerpoint/2010/main" val="1324578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p:cNvSpPr txBox="1"/>
          <p:nvPr/>
        </p:nvSpPr>
        <p:spPr>
          <a:xfrm>
            <a:off x="0" y="854714"/>
            <a:ext cx="9906000" cy="425822"/>
          </a:xfrm>
          <a:prstGeom prst="rect">
            <a:avLst/>
          </a:prstGeom>
          <a:noFill/>
        </p:spPr>
        <p:txBody>
          <a:bodyPr wrap="square" rtlCol="0">
            <a:spAutoFit/>
          </a:bodyPr>
          <a:lstStyle/>
          <a:p>
            <a:pPr algn="ctr"/>
            <a:r>
              <a:rPr lang="sv-SE" sz="2167" b="1" kern="0" dirty="0">
                <a:solidFill>
                  <a:srgbClr val="FF8029"/>
                </a:solidFill>
                <a:effectLst>
                  <a:outerShdw blurRad="38100" dist="38100" dir="2700000" algn="tl">
                    <a:srgbClr val="000000">
                      <a:alpha val="43137"/>
                    </a:srgbClr>
                  </a:outerShdw>
                </a:effectLst>
                <a:latin typeface="Tahoma" pitchFamily="34" charset="0"/>
                <a:ea typeface="Tahoma" pitchFamily="34" charset="0"/>
                <a:cs typeface="Tahoma" pitchFamily="34" charset="0"/>
              </a:rPr>
              <a:t>Money </a:t>
            </a:r>
            <a:r>
              <a:rPr lang="sv-SE" sz="2167" b="1" kern="0" dirty="0" err="1">
                <a:solidFill>
                  <a:srgbClr val="FF8029"/>
                </a:solidFill>
                <a:effectLst>
                  <a:outerShdw blurRad="38100" dist="38100" dir="2700000" algn="tl">
                    <a:srgbClr val="000000">
                      <a:alpha val="43137"/>
                    </a:srgbClr>
                  </a:outerShdw>
                </a:effectLst>
                <a:latin typeface="Tahoma" pitchFamily="34" charset="0"/>
                <a:ea typeface="Tahoma" pitchFamily="34" charset="0"/>
                <a:cs typeface="Tahoma" pitchFamily="34" charset="0"/>
              </a:rPr>
              <a:t>does</a:t>
            </a:r>
            <a:r>
              <a:rPr lang="sv-SE" sz="2167" b="1" kern="0" dirty="0">
                <a:solidFill>
                  <a:srgbClr val="FF8029"/>
                </a:solidFill>
                <a:effectLst>
                  <a:outerShdw blurRad="38100" dist="38100" dir="2700000" algn="tl">
                    <a:srgbClr val="000000">
                      <a:alpha val="43137"/>
                    </a:srgbClr>
                  </a:outerShdw>
                </a:effectLst>
                <a:latin typeface="Tahoma" pitchFamily="34" charset="0"/>
                <a:ea typeface="Tahoma" pitchFamily="34" charset="0"/>
                <a:cs typeface="Tahoma" pitchFamily="34" charset="0"/>
              </a:rPr>
              <a:t> not </a:t>
            </a:r>
            <a:r>
              <a:rPr lang="sv-SE" sz="2167" b="1" kern="0" dirty="0" err="1">
                <a:solidFill>
                  <a:srgbClr val="FF8029"/>
                </a:solidFill>
                <a:effectLst>
                  <a:outerShdw blurRad="38100" dist="38100" dir="2700000" algn="tl">
                    <a:srgbClr val="000000">
                      <a:alpha val="43137"/>
                    </a:srgbClr>
                  </a:outerShdw>
                </a:effectLst>
                <a:latin typeface="Tahoma" pitchFamily="34" charset="0"/>
                <a:ea typeface="Tahoma" pitchFamily="34" charset="0"/>
                <a:cs typeface="Tahoma" pitchFamily="34" charset="0"/>
              </a:rPr>
              <a:t>necessarily</a:t>
            </a:r>
            <a:r>
              <a:rPr lang="sv-SE" sz="2167" b="1" kern="0" dirty="0">
                <a:solidFill>
                  <a:srgbClr val="FF8029"/>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sv-SE" sz="2167" b="1" kern="0" dirty="0" err="1">
                <a:solidFill>
                  <a:srgbClr val="FF8029"/>
                </a:solidFill>
                <a:effectLst>
                  <a:outerShdw blurRad="38100" dist="38100" dir="2700000" algn="tl">
                    <a:srgbClr val="000000">
                      <a:alpha val="43137"/>
                    </a:srgbClr>
                  </a:outerShdw>
                </a:effectLst>
                <a:latin typeface="Tahoma" pitchFamily="34" charset="0"/>
                <a:ea typeface="Tahoma" pitchFamily="34" charset="0"/>
                <a:cs typeface="Tahoma" pitchFamily="34" charset="0"/>
              </a:rPr>
              <a:t>buy</a:t>
            </a:r>
            <a:r>
              <a:rPr lang="sv-SE" sz="2167" b="1" kern="0" dirty="0">
                <a:solidFill>
                  <a:srgbClr val="FF8029"/>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sv-SE" sz="2167" b="1" kern="0" dirty="0" err="1">
                <a:solidFill>
                  <a:srgbClr val="FF8029"/>
                </a:solidFill>
                <a:effectLst>
                  <a:outerShdw blurRad="38100" dist="38100" dir="2700000" algn="tl">
                    <a:srgbClr val="000000">
                      <a:alpha val="43137"/>
                    </a:srgbClr>
                  </a:outerShdw>
                </a:effectLst>
                <a:latin typeface="Tahoma" pitchFamily="34" charset="0"/>
                <a:ea typeface="Tahoma" pitchFamily="34" charset="0"/>
                <a:cs typeface="Tahoma" pitchFamily="34" charset="0"/>
              </a:rPr>
              <a:t>better</a:t>
            </a:r>
            <a:r>
              <a:rPr lang="sv-SE" sz="2167" b="1" kern="0" dirty="0">
                <a:solidFill>
                  <a:srgbClr val="FF8029"/>
                </a:solidFill>
                <a:effectLst>
                  <a:outerShdw blurRad="38100" dist="38100" dir="2700000" algn="tl">
                    <a:srgbClr val="000000">
                      <a:alpha val="43137"/>
                    </a:srgbClr>
                  </a:outerShdw>
                </a:effectLst>
                <a:latin typeface="Tahoma" pitchFamily="34" charset="0"/>
                <a:ea typeface="Tahoma" pitchFamily="34" charset="0"/>
                <a:cs typeface="Tahoma" pitchFamily="34" charset="0"/>
              </a:rPr>
              <a:t> access to </a:t>
            </a:r>
            <a:r>
              <a:rPr lang="sv-SE" sz="2167" b="1" kern="0" dirty="0" err="1">
                <a:solidFill>
                  <a:srgbClr val="FF8029"/>
                </a:solidFill>
                <a:effectLst>
                  <a:outerShdw blurRad="38100" dist="38100" dir="2700000" algn="tl">
                    <a:srgbClr val="000000">
                      <a:alpha val="43137"/>
                    </a:srgbClr>
                  </a:outerShdw>
                </a:effectLst>
                <a:latin typeface="Tahoma" pitchFamily="34" charset="0"/>
                <a:ea typeface="Tahoma" pitchFamily="34" charset="0"/>
                <a:cs typeface="Tahoma" pitchFamily="34" charset="0"/>
              </a:rPr>
              <a:t>healthcare</a:t>
            </a:r>
            <a:r>
              <a:rPr lang="sv-SE" sz="2167" b="1" kern="0" dirty="0">
                <a:solidFill>
                  <a:srgbClr val="FF8029"/>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endParaRPr lang="en-GB" sz="1517" dirty="0"/>
          </a:p>
        </p:txBody>
      </p:sp>
      <p:grpSp>
        <p:nvGrpSpPr>
          <p:cNvPr id="5" name="Grupp 4"/>
          <p:cNvGrpSpPr/>
          <p:nvPr/>
        </p:nvGrpSpPr>
        <p:grpSpPr>
          <a:xfrm>
            <a:off x="39004" y="1439779"/>
            <a:ext cx="9756679" cy="4775284"/>
            <a:chOff x="36000" y="980728"/>
            <a:chExt cx="9006165" cy="5877272"/>
          </a:xfrm>
        </p:grpSpPr>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000" y="980728"/>
              <a:ext cx="9006165" cy="5877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ruta 3"/>
            <p:cNvSpPr txBox="1"/>
            <p:nvPr/>
          </p:nvSpPr>
          <p:spPr>
            <a:xfrm>
              <a:off x="7812360" y="1989420"/>
              <a:ext cx="260427" cy="287338"/>
            </a:xfrm>
            <a:prstGeom prst="rect">
              <a:avLst/>
            </a:prstGeom>
            <a:noFill/>
          </p:spPr>
          <p:txBody>
            <a:bodyPr wrap="none" lIns="0" tIns="0" rIns="0" bIns="0" rtlCol="0">
              <a:spAutoFit/>
            </a:bodyPr>
            <a:lstStyle/>
            <a:p>
              <a:r>
                <a:rPr lang="sv-SE" sz="1517" b="1" dirty="0"/>
                <a:t>CH</a:t>
              </a:r>
            </a:p>
          </p:txBody>
        </p:sp>
        <p:sp>
          <p:nvSpPr>
            <p:cNvPr id="6" name="textruta 5"/>
            <p:cNvSpPr txBox="1"/>
            <p:nvPr/>
          </p:nvSpPr>
          <p:spPr>
            <a:xfrm>
              <a:off x="5896490" y="1988840"/>
              <a:ext cx="250069" cy="287338"/>
            </a:xfrm>
            <a:prstGeom prst="rect">
              <a:avLst/>
            </a:prstGeom>
            <a:noFill/>
          </p:spPr>
          <p:txBody>
            <a:bodyPr wrap="none" lIns="0" tIns="0" rIns="0" bIns="0" rtlCol="0">
              <a:spAutoFit/>
            </a:bodyPr>
            <a:lstStyle/>
            <a:p>
              <a:r>
                <a:rPr lang="sv-SE" sz="1517" b="1" dirty="0"/>
                <a:t>BE</a:t>
              </a:r>
            </a:p>
          </p:txBody>
        </p:sp>
        <p:sp>
          <p:nvSpPr>
            <p:cNvPr id="7" name="textruta 6"/>
            <p:cNvSpPr txBox="1"/>
            <p:nvPr/>
          </p:nvSpPr>
          <p:spPr>
            <a:xfrm>
              <a:off x="2953780" y="2277452"/>
              <a:ext cx="239710" cy="287338"/>
            </a:xfrm>
            <a:prstGeom prst="rect">
              <a:avLst/>
            </a:prstGeom>
            <a:noFill/>
          </p:spPr>
          <p:txBody>
            <a:bodyPr wrap="none" lIns="0" tIns="0" rIns="0" bIns="0" rtlCol="0">
              <a:spAutoFit/>
            </a:bodyPr>
            <a:lstStyle/>
            <a:p>
              <a:r>
                <a:rPr lang="sv-SE" sz="1517" b="1" dirty="0"/>
                <a:t>CZ</a:t>
              </a:r>
            </a:p>
          </p:txBody>
        </p:sp>
        <p:sp>
          <p:nvSpPr>
            <p:cNvPr id="8" name="textruta 7"/>
            <p:cNvSpPr txBox="1"/>
            <p:nvPr/>
          </p:nvSpPr>
          <p:spPr>
            <a:xfrm>
              <a:off x="1524840" y="2277452"/>
              <a:ext cx="279663" cy="287338"/>
            </a:xfrm>
            <a:prstGeom prst="rect">
              <a:avLst/>
            </a:prstGeom>
            <a:noFill/>
          </p:spPr>
          <p:txBody>
            <a:bodyPr wrap="none" lIns="0" tIns="0" rIns="0" bIns="0" rtlCol="0">
              <a:spAutoFit/>
            </a:bodyPr>
            <a:lstStyle/>
            <a:p>
              <a:r>
                <a:rPr lang="sv-SE" sz="1517" b="1" dirty="0"/>
                <a:t>MK</a:t>
              </a:r>
            </a:p>
          </p:txBody>
        </p:sp>
        <p:sp>
          <p:nvSpPr>
            <p:cNvPr id="9" name="textruta 8"/>
            <p:cNvSpPr txBox="1"/>
            <p:nvPr/>
          </p:nvSpPr>
          <p:spPr>
            <a:xfrm>
              <a:off x="5557288" y="4437693"/>
              <a:ext cx="239710" cy="287338"/>
            </a:xfrm>
            <a:prstGeom prst="rect">
              <a:avLst/>
            </a:prstGeom>
            <a:noFill/>
          </p:spPr>
          <p:txBody>
            <a:bodyPr wrap="none" lIns="0" tIns="0" rIns="0" bIns="0" rtlCol="0">
              <a:spAutoFit/>
            </a:bodyPr>
            <a:lstStyle/>
            <a:p>
              <a:r>
                <a:rPr lang="sv-SE" sz="1517" b="1" dirty="0"/>
                <a:t>SE</a:t>
              </a:r>
            </a:p>
          </p:txBody>
        </p:sp>
        <p:sp>
          <p:nvSpPr>
            <p:cNvPr id="10" name="textruta 9"/>
            <p:cNvSpPr txBox="1"/>
            <p:nvPr/>
          </p:nvSpPr>
          <p:spPr>
            <a:xfrm>
              <a:off x="4981224" y="4581709"/>
              <a:ext cx="170166" cy="287338"/>
            </a:xfrm>
            <a:prstGeom prst="rect">
              <a:avLst/>
            </a:prstGeom>
            <a:noFill/>
          </p:spPr>
          <p:txBody>
            <a:bodyPr wrap="none" lIns="0" tIns="0" rIns="0" bIns="0" rtlCol="0">
              <a:spAutoFit/>
            </a:bodyPr>
            <a:lstStyle/>
            <a:p>
              <a:r>
                <a:rPr lang="sv-SE" sz="1517" b="1" dirty="0"/>
                <a:t>IE</a:t>
              </a:r>
            </a:p>
          </p:txBody>
        </p:sp>
        <p:sp>
          <p:nvSpPr>
            <p:cNvPr id="11" name="textruta 10"/>
            <p:cNvSpPr txBox="1"/>
            <p:nvPr/>
          </p:nvSpPr>
          <p:spPr>
            <a:xfrm>
              <a:off x="4283968" y="4536000"/>
              <a:ext cx="260427" cy="287338"/>
            </a:xfrm>
            <a:prstGeom prst="rect">
              <a:avLst/>
            </a:prstGeom>
            <a:noFill/>
          </p:spPr>
          <p:txBody>
            <a:bodyPr wrap="none" lIns="0" tIns="0" rIns="0" bIns="0" rtlCol="0">
              <a:spAutoFit/>
            </a:bodyPr>
            <a:lstStyle/>
            <a:p>
              <a:r>
                <a:rPr lang="sv-SE" sz="1517" b="1" dirty="0"/>
                <a:t>UK</a:t>
              </a:r>
            </a:p>
          </p:txBody>
        </p:sp>
        <p:sp>
          <p:nvSpPr>
            <p:cNvPr id="12" name="textruta 11"/>
            <p:cNvSpPr txBox="1"/>
            <p:nvPr/>
          </p:nvSpPr>
          <p:spPr>
            <a:xfrm>
              <a:off x="2267744" y="4536000"/>
              <a:ext cx="229353" cy="287338"/>
            </a:xfrm>
            <a:prstGeom prst="rect">
              <a:avLst/>
            </a:prstGeom>
            <a:noFill/>
          </p:spPr>
          <p:txBody>
            <a:bodyPr wrap="none" lIns="0" tIns="0" rIns="0" bIns="0" rtlCol="0">
              <a:spAutoFit/>
            </a:bodyPr>
            <a:lstStyle/>
            <a:p>
              <a:r>
                <a:rPr lang="sv-SE" sz="1517" b="1" dirty="0"/>
                <a:t>PL</a:t>
              </a:r>
            </a:p>
          </p:txBody>
        </p:sp>
      </p:grpSp>
      <p:sp>
        <p:nvSpPr>
          <p:cNvPr id="13" name="textruta 12"/>
          <p:cNvSpPr txBox="1"/>
          <p:nvPr/>
        </p:nvSpPr>
        <p:spPr>
          <a:xfrm>
            <a:off x="165100" y="5002383"/>
            <a:ext cx="9906000" cy="759310"/>
          </a:xfrm>
          <a:prstGeom prst="rect">
            <a:avLst/>
          </a:prstGeom>
          <a:noFill/>
        </p:spPr>
        <p:txBody>
          <a:bodyPr wrap="square" rtlCol="0">
            <a:spAutoFit/>
          </a:bodyPr>
          <a:lstStyle/>
          <a:p>
            <a:pPr algn="ctr"/>
            <a:r>
              <a:rPr lang="sv-SE" sz="2167" b="1" kern="0" dirty="0">
                <a:solidFill>
                  <a:srgbClr val="FF8029"/>
                </a:solidFill>
                <a:effectLst>
                  <a:outerShdw blurRad="38100" dist="38100" dir="2700000" algn="tl">
                    <a:srgbClr val="000000">
                      <a:alpha val="43137"/>
                    </a:srgbClr>
                  </a:outerShdw>
                </a:effectLst>
                <a:latin typeface="Tahoma" pitchFamily="34" charset="0"/>
                <a:ea typeface="Tahoma" pitchFamily="34" charset="0"/>
                <a:cs typeface="Tahoma" pitchFamily="34" charset="0"/>
              </a:rPr>
              <a:t>for the </a:t>
            </a:r>
            <a:r>
              <a:rPr lang="sv-SE" sz="2167" b="1" kern="0" dirty="0" err="1">
                <a:solidFill>
                  <a:srgbClr val="FF8029"/>
                </a:solidFill>
                <a:effectLst>
                  <a:outerShdw blurRad="38100" dist="38100" dir="2700000" algn="tl">
                    <a:srgbClr val="000000">
                      <a:alpha val="43137"/>
                    </a:srgbClr>
                  </a:outerShdw>
                </a:effectLst>
                <a:latin typeface="Tahoma" pitchFamily="34" charset="0"/>
                <a:ea typeface="Tahoma" pitchFamily="34" charset="0"/>
                <a:cs typeface="Tahoma" pitchFamily="34" charset="0"/>
              </a:rPr>
              <a:t>rather</a:t>
            </a:r>
            <a:r>
              <a:rPr lang="sv-SE" sz="2167" b="1" kern="0" dirty="0">
                <a:solidFill>
                  <a:srgbClr val="FF8029"/>
                </a:solidFill>
                <a:effectLst>
                  <a:outerShdw blurRad="38100" dist="38100" dir="2700000" algn="tl">
                    <a:srgbClr val="000000">
                      <a:alpha val="43137"/>
                    </a:srgbClr>
                  </a:outerShdw>
                </a:effectLst>
                <a:latin typeface="Tahoma" pitchFamily="34" charset="0"/>
                <a:ea typeface="Tahoma" pitchFamily="34" charset="0"/>
                <a:cs typeface="Tahoma" pitchFamily="34" charset="0"/>
              </a:rPr>
              <a:t> fundamental </a:t>
            </a:r>
            <a:r>
              <a:rPr lang="sv-SE" sz="2167" b="1" kern="0" dirty="0" err="1">
                <a:solidFill>
                  <a:srgbClr val="FF8029"/>
                </a:solidFill>
                <a:effectLst>
                  <a:outerShdw blurRad="38100" dist="38100" dir="2700000" algn="tl">
                    <a:srgbClr val="000000">
                      <a:alpha val="43137"/>
                    </a:srgbClr>
                  </a:outerShdw>
                </a:effectLst>
                <a:latin typeface="Tahoma" pitchFamily="34" charset="0"/>
                <a:ea typeface="Tahoma" pitchFamily="34" charset="0"/>
                <a:cs typeface="Tahoma" pitchFamily="34" charset="0"/>
              </a:rPr>
              <a:t>reason</a:t>
            </a:r>
            <a:r>
              <a:rPr lang="sv-SE" sz="2167" b="1" kern="0" dirty="0">
                <a:solidFill>
                  <a:srgbClr val="FF8029"/>
                </a:solidFill>
                <a:effectLst>
                  <a:outerShdw blurRad="38100" dist="38100" dir="2700000" algn="tl">
                    <a:srgbClr val="000000">
                      <a:alpha val="43137"/>
                    </a:srgbClr>
                  </a:outerShdw>
                </a:effectLst>
                <a:latin typeface="Tahoma" pitchFamily="34" charset="0"/>
                <a:ea typeface="Tahoma" pitchFamily="34" charset="0"/>
                <a:cs typeface="Tahoma" pitchFamily="34" charset="0"/>
              </a:rPr>
              <a:t> that it is </a:t>
            </a:r>
            <a:r>
              <a:rPr lang="sv-SE" sz="2167" b="1" i="1" kern="0" dirty="0" err="1">
                <a:solidFill>
                  <a:srgbClr val="FF8029"/>
                </a:solidFill>
                <a:effectLst>
                  <a:outerShdw blurRad="38100" dist="38100" dir="2700000" algn="tl">
                    <a:srgbClr val="000000">
                      <a:alpha val="43137"/>
                    </a:srgbClr>
                  </a:outerShdw>
                </a:effectLst>
                <a:latin typeface="Tahoma" pitchFamily="34" charset="0"/>
                <a:ea typeface="Tahoma" pitchFamily="34" charset="0"/>
                <a:cs typeface="Tahoma" pitchFamily="34" charset="0"/>
              </a:rPr>
              <a:t>cheaper</a:t>
            </a:r>
            <a:r>
              <a:rPr lang="sv-SE" sz="2167" b="1" i="1" kern="0" dirty="0">
                <a:solidFill>
                  <a:srgbClr val="FF8029"/>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sv-SE" sz="2167" b="1" kern="0" dirty="0">
                <a:solidFill>
                  <a:srgbClr val="FF8029"/>
                </a:solidFill>
                <a:effectLst>
                  <a:outerShdw blurRad="38100" dist="38100" dir="2700000" algn="tl">
                    <a:srgbClr val="000000">
                      <a:alpha val="43137"/>
                    </a:srgbClr>
                  </a:outerShdw>
                </a:effectLst>
                <a:latin typeface="Tahoma" pitchFamily="34" charset="0"/>
                <a:ea typeface="Tahoma" pitchFamily="34" charset="0"/>
                <a:cs typeface="Tahoma" pitchFamily="34" charset="0"/>
              </a:rPr>
              <a:t>to </a:t>
            </a:r>
            <a:r>
              <a:rPr lang="sv-SE" sz="2167" b="1" kern="0" dirty="0" err="1">
                <a:solidFill>
                  <a:srgbClr val="FF8029"/>
                </a:solidFill>
                <a:effectLst>
                  <a:outerShdw blurRad="38100" dist="38100" dir="2700000" algn="tl">
                    <a:srgbClr val="000000">
                      <a:alpha val="43137"/>
                    </a:srgbClr>
                  </a:outerShdw>
                </a:effectLst>
                <a:latin typeface="Tahoma" pitchFamily="34" charset="0"/>
                <a:ea typeface="Tahoma" pitchFamily="34" charset="0"/>
                <a:cs typeface="Tahoma" pitchFamily="34" charset="0"/>
              </a:rPr>
              <a:t>operate</a:t>
            </a:r>
            <a:r>
              <a:rPr lang="sv-SE" sz="2167" b="1" kern="0" dirty="0">
                <a:solidFill>
                  <a:srgbClr val="FF8029"/>
                </a:solidFill>
                <a:effectLst>
                  <a:outerShdw blurRad="38100" dist="38100" dir="2700000" algn="tl">
                    <a:srgbClr val="000000">
                      <a:alpha val="43137"/>
                    </a:srgbClr>
                  </a:outerShdw>
                </a:effectLst>
                <a:latin typeface="Tahoma" pitchFamily="34" charset="0"/>
                <a:ea typeface="Tahoma" pitchFamily="34" charset="0"/>
                <a:cs typeface="Tahoma" pitchFamily="34" charset="0"/>
              </a:rPr>
              <a:t>  a </a:t>
            </a:r>
            <a:r>
              <a:rPr lang="sv-SE" sz="2167" b="1" kern="0" dirty="0" err="1">
                <a:solidFill>
                  <a:srgbClr val="FF8029"/>
                </a:solidFill>
                <a:effectLst>
                  <a:outerShdw blurRad="38100" dist="38100" dir="2700000" algn="tl">
                    <a:srgbClr val="000000">
                      <a:alpha val="43137"/>
                    </a:srgbClr>
                  </a:outerShdw>
                </a:effectLst>
                <a:latin typeface="Tahoma" pitchFamily="34" charset="0"/>
                <a:ea typeface="Tahoma" pitchFamily="34" charset="0"/>
                <a:cs typeface="Tahoma" pitchFamily="34" charset="0"/>
              </a:rPr>
              <a:t>healthcare</a:t>
            </a:r>
            <a:r>
              <a:rPr lang="sv-SE" sz="2167" b="1" kern="0" dirty="0">
                <a:solidFill>
                  <a:srgbClr val="FF8029"/>
                </a:solidFill>
                <a:effectLst>
                  <a:outerShdw blurRad="38100" dist="38100" dir="2700000" algn="tl">
                    <a:srgbClr val="000000">
                      <a:alpha val="43137"/>
                    </a:srgbClr>
                  </a:outerShdw>
                </a:effectLst>
                <a:latin typeface="Tahoma" pitchFamily="34" charset="0"/>
                <a:ea typeface="Tahoma" pitchFamily="34" charset="0"/>
                <a:cs typeface="Tahoma" pitchFamily="34" charset="0"/>
              </a:rPr>
              <a:t> system </a:t>
            </a:r>
            <a:r>
              <a:rPr lang="sv-SE" sz="2167" b="1" i="1" kern="0" dirty="0" err="1">
                <a:solidFill>
                  <a:srgbClr val="FF8029"/>
                </a:solidFill>
                <a:effectLst>
                  <a:outerShdw blurRad="38100" dist="38100" dir="2700000" algn="tl">
                    <a:srgbClr val="000000">
                      <a:alpha val="43137"/>
                    </a:srgbClr>
                  </a:outerShdw>
                </a:effectLst>
                <a:latin typeface="Tahoma" pitchFamily="34" charset="0"/>
                <a:ea typeface="Tahoma" pitchFamily="34" charset="0"/>
                <a:cs typeface="Tahoma" pitchFamily="34" charset="0"/>
              </a:rPr>
              <a:t>without</a:t>
            </a:r>
            <a:r>
              <a:rPr lang="sv-SE" sz="2167" b="1" i="1" kern="0" dirty="0">
                <a:solidFill>
                  <a:srgbClr val="FF8029"/>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sv-SE" sz="2167" b="1" kern="0" dirty="0" err="1">
                <a:solidFill>
                  <a:srgbClr val="FF8029"/>
                </a:solidFill>
                <a:effectLst>
                  <a:outerShdw blurRad="38100" dist="38100" dir="2700000" algn="tl">
                    <a:srgbClr val="000000">
                      <a:alpha val="43137"/>
                    </a:srgbClr>
                  </a:outerShdw>
                </a:effectLst>
                <a:latin typeface="Tahoma" pitchFamily="34" charset="0"/>
                <a:ea typeface="Tahoma" pitchFamily="34" charset="0"/>
                <a:cs typeface="Tahoma" pitchFamily="34" charset="0"/>
              </a:rPr>
              <a:t>waiting</a:t>
            </a:r>
            <a:r>
              <a:rPr lang="sv-SE" sz="2167" b="1" kern="0" dirty="0">
                <a:solidFill>
                  <a:srgbClr val="FF8029"/>
                </a:solidFill>
                <a:effectLst>
                  <a:outerShdw blurRad="38100" dist="38100" dir="2700000" algn="tl">
                    <a:srgbClr val="000000">
                      <a:alpha val="43137"/>
                    </a:srgbClr>
                  </a:outerShdw>
                </a:effectLst>
                <a:latin typeface="Tahoma" pitchFamily="34" charset="0"/>
                <a:ea typeface="Tahoma" pitchFamily="34" charset="0"/>
                <a:cs typeface="Tahoma" pitchFamily="34" charset="0"/>
              </a:rPr>
              <a:t> lists!</a:t>
            </a:r>
            <a:endParaRPr lang="en-GB" sz="1517" dirty="0"/>
          </a:p>
        </p:txBody>
      </p:sp>
    </p:spTree>
    <p:extLst>
      <p:ext uri="{BB962C8B-B14F-4D97-AF65-F5344CB8AC3E}">
        <p14:creationId xmlns:p14="http://schemas.microsoft.com/office/powerpoint/2010/main" val="836404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50489" y="642937"/>
            <a:ext cx="8915400" cy="694662"/>
          </a:xfrm>
        </p:spPr>
        <p:txBody>
          <a:bodyPr>
            <a:normAutofit fontScale="90000"/>
          </a:bodyPr>
          <a:lstStyle/>
          <a:p>
            <a:r>
              <a:rPr lang="sv-SE" dirty="0" err="1"/>
              <a:t>Treatment</a:t>
            </a:r>
            <a:r>
              <a:rPr lang="sv-SE" dirty="0"/>
              <a:t> </a:t>
            </a:r>
            <a:r>
              <a:rPr lang="sv-SE" dirty="0" err="1"/>
              <a:t>results</a:t>
            </a:r>
            <a:r>
              <a:rPr lang="sv-SE" dirty="0"/>
              <a:t> </a:t>
            </a:r>
            <a:r>
              <a:rPr lang="sv-SE" dirty="0" err="1"/>
              <a:t>keep</a:t>
            </a:r>
            <a:r>
              <a:rPr lang="sv-SE" dirty="0"/>
              <a:t> </a:t>
            </a:r>
            <a:r>
              <a:rPr lang="sv-SE" dirty="0" err="1"/>
              <a:t>improving</a:t>
            </a:r>
            <a:r>
              <a:rPr lang="sv-SE" dirty="0"/>
              <a:t>!</a:t>
            </a:r>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311987"/>
            <a:ext cx="9906000" cy="4925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ruta 2"/>
          <p:cNvSpPr txBox="1"/>
          <p:nvPr/>
        </p:nvSpPr>
        <p:spPr>
          <a:xfrm>
            <a:off x="3470836" y="4657637"/>
            <a:ext cx="6084676" cy="923330"/>
          </a:xfrm>
          <a:prstGeom prst="rect">
            <a:avLst/>
          </a:prstGeom>
          <a:noFill/>
        </p:spPr>
        <p:txBody>
          <a:bodyPr wrap="square" rtlCol="0">
            <a:spAutoFit/>
          </a:bodyPr>
          <a:lstStyle/>
          <a:p>
            <a:r>
              <a:rPr lang="sv-SE" b="1" dirty="0">
                <a:latin typeface="Tahoma" panose="020B0604030504040204" pitchFamily="34" charset="0"/>
                <a:ea typeface="Tahoma" panose="020B0604030504040204" pitchFamily="34" charset="0"/>
                <a:cs typeface="Tahoma" panose="020B0604030504040204" pitchFamily="34" charset="0"/>
              </a:rPr>
              <a:t>The </a:t>
            </a:r>
            <a:r>
              <a:rPr lang="sv-SE" b="1" dirty="0" err="1">
                <a:latin typeface="Tahoma" panose="020B0604030504040204" pitchFamily="34" charset="0"/>
                <a:ea typeface="Tahoma" panose="020B0604030504040204" pitchFamily="34" charset="0"/>
                <a:cs typeface="Tahoma" panose="020B0604030504040204" pitchFamily="34" charset="0"/>
              </a:rPr>
              <a:t>large</a:t>
            </a:r>
            <a:r>
              <a:rPr lang="sv-SE" b="1" dirty="0">
                <a:latin typeface="Tahoma" panose="020B0604030504040204" pitchFamily="34" charset="0"/>
                <a:ea typeface="Tahoma" panose="020B0604030504040204" pitchFamily="34" charset="0"/>
                <a:cs typeface="Tahoma" panose="020B0604030504040204" pitchFamily="34" charset="0"/>
              </a:rPr>
              <a:t> </a:t>
            </a:r>
            <a:r>
              <a:rPr lang="sv-SE" b="1" dirty="0" err="1">
                <a:latin typeface="Tahoma" panose="020B0604030504040204" pitchFamily="34" charset="0"/>
                <a:ea typeface="Tahoma" panose="020B0604030504040204" pitchFamily="34" charset="0"/>
                <a:cs typeface="Tahoma" panose="020B0604030504040204" pitchFamily="34" charset="0"/>
              </a:rPr>
              <a:t>number</a:t>
            </a:r>
            <a:r>
              <a:rPr lang="sv-SE" b="1" dirty="0">
                <a:latin typeface="Tahoma" panose="020B0604030504040204" pitchFamily="34" charset="0"/>
                <a:ea typeface="Tahoma" panose="020B0604030504040204" pitchFamily="34" charset="0"/>
                <a:cs typeface="Tahoma" panose="020B0604030504040204" pitchFamily="34" charset="0"/>
              </a:rPr>
              <a:t> </a:t>
            </a:r>
            <a:r>
              <a:rPr lang="sv-SE" b="1" dirty="0" err="1">
                <a:latin typeface="Tahoma" panose="020B0604030504040204" pitchFamily="34" charset="0"/>
                <a:ea typeface="Tahoma" panose="020B0604030504040204" pitchFamily="34" charset="0"/>
                <a:cs typeface="Tahoma" panose="020B0604030504040204" pitchFamily="34" charset="0"/>
              </a:rPr>
              <a:t>of</a:t>
            </a:r>
            <a:r>
              <a:rPr lang="sv-SE" b="1" dirty="0">
                <a:latin typeface="Tahoma" panose="020B0604030504040204" pitchFamily="34" charset="0"/>
                <a:ea typeface="Tahoma" panose="020B0604030504040204" pitchFamily="34" charset="0"/>
                <a:cs typeface="Tahoma" panose="020B0604030504040204" pitchFamily="34" charset="0"/>
              </a:rPr>
              <a:t> Green scores is </a:t>
            </a:r>
            <a:r>
              <a:rPr lang="sv-SE" b="1" dirty="0" err="1">
                <a:latin typeface="Tahoma" panose="020B0604030504040204" pitchFamily="34" charset="0"/>
                <a:ea typeface="Tahoma" panose="020B0604030504040204" pitchFamily="34" charset="0"/>
                <a:cs typeface="Tahoma" panose="020B0604030504040204" pitchFamily="34" charset="0"/>
              </a:rPr>
              <a:t>because</a:t>
            </a:r>
            <a:endParaRPr lang="sv-SE" b="1" dirty="0">
              <a:latin typeface="Tahoma" panose="020B0604030504040204" pitchFamily="34" charset="0"/>
              <a:ea typeface="Tahoma" panose="020B0604030504040204" pitchFamily="34" charset="0"/>
              <a:cs typeface="Tahoma" panose="020B0604030504040204" pitchFamily="34" charset="0"/>
            </a:endParaRPr>
          </a:p>
          <a:p>
            <a:r>
              <a:rPr lang="sv-SE" b="1" dirty="0" err="1">
                <a:latin typeface="Tahoma" panose="020B0604030504040204" pitchFamily="34" charset="0"/>
                <a:ea typeface="Tahoma" panose="020B0604030504040204" pitchFamily="34" charset="0"/>
                <a:cs typeface="Tahoma" panose="020B0604030504040204" pitchFamily="34" charset="0"/>
              </a:rPr>
              <a:t>cut-offs</a:t>
            </a:r>
            <a:r>
              <a:rPr lang="sv-SE" b="1" dirty="0">
                <a:latin typeface="Tahoma" panose="020B0604030504040204" pitchFamily="34" charset="0"/>
                <a:ea typeface="Tahoma" panose="020B0604030504040204" pitchFamily="34" charset="0"/>
                <a:cs typeface="Tahoma" panose="020B0604030504040204" pitchFamily="34" charset="0"/>
              </a:rPr>
              <a:t> </a:t>
            </a:r>
            <a:r>
              <a:rPr lang="sv-SE" b="1" dirty="0" err="1">
                <a:latin typeface="Tahoma" panose="020B0604030504040204" pitchFamily="34" charset="0"/>
                <a:ea typeface="Tahoma" panose="020B0604030504040204" pitchFamily="34" charset="0"/>
                <a:cs typeface="Tahoma" panose="020B0604030504040204" pitchFamily="34" charset="0"/>
              </a:rPr>
              <a:t>were</a:t>
            </a:r>
            <a:r>
              <a:rPr lang="sv-SE" b="1" dirty="0">
                <a:latin typeface="Tahoma" panose="020B0604030504040204" pitchFamily="34" charset="0"/>
                <a:ea typeface="Tahoma" panose="020B0604030504040204" pitchFamily="34" charset="0"/>
                <a:cs typeface="Tahoma" panose="020B0604030504040204" pitchFamily="34" charset="0"/>
              </a:rPr>
              <a:t> </a:t>
            </a:r>
            <a:r>
              <a:rPr lang="sv-SE" b="1" dirty="0" err="1">
                <a:latin typeface="Tahoma" panose="020B0604030504040204" pitchFamily="34" charset="0"/>
                <a:ea typeface="Tahoma" panose="020B0604030504040204" pitchFamily="34" charset="0"/>
                <a:cs typeface="Tahoma" panose="020B0604030504040204" pitchFamily="34" charset="0"/>
              </a:rPr>
              <a:t>kept</a:t>
            </a:r>
            <a:r>
              <a:rPr lang="sv-SE" b="1" dirty="0">
                <a:latin typeface="Tahoma" panose="020B0604030504040204" pitchFamily="34" charset="0"/>
                <a:ea typeface="Tahoma" panose="020B0604030504040204" pitchFamily="34" charset="0"/>
                <a:cs typeface="Tahoma" panose="020B0604030504040204" pitchFamily="34" charset="0"/>
              </a:rPr>
              <a:t> from 2014, </a:t>
            </a:r>
            <a:r>
              <a:rPr lang="sv-SE" b="1" dirty="0" err="1">
                <a:latin typeface="Tahoma" panose="020B0604030504040204" pitchFamily="34" charset="0"/>
                <a:ea typeface="Tahoma" panose="020B0604030504040204" pitchFamily="34" charset="0"/>
                <a:cs typeface="Tahoma" panose="020B0604030504040204" pitchFamily="34" charset="0"/>
              </a:rPr>
              <a:t>when</a:t>
            </a:r>
            <a:r>
              <a:rPr lang="sv-SE" b="1" dirty="0">
                <a:latin typeface="Tahoma" panose="020B0604030504040204" pitchFamily="34" charset="0"/>
                <a:ea typeface="Tahoma" panose="020B0604030504040204" pitchFamily="34" charset="0"/>
                <a:cs typeface="Tahoma" panose="020B0604030504040204" pitchFamily="34" charset="0"/>
              </a:rPr>
              <a:t> </a:t>
            </a:r>
            <a:r>
              <a:rPr lang="sv-SE" b="1" dirty="0" err="1">
                <a:latin typeface="Tahoma" panose="020B0604030504040204" pitchFamily="34" charset="0"/>
                <a:ea typeface="Tahoma" panose="020B0604030504040204" pitchFamily="34" charset="0"/>
                <a:cs typeface="Tahoma" panose="020B0604030504040204" pitchFamily="34" charset="0"/>
              </a:rPr>
              <a:t>several</a:t>
            </a:r>
            <a:r>
              <a:rPr lang="sv-SE" b="1" dirty="0">
                <a:latin typeface="Tahoma" panose="020B0604030504040204" pitchFamily="34" charset="0"/>
                <a:ea typeface="Tahoma" panose="020B0604030504040204" pitchFamily="34" charset="0"/>
                <a:cs typeface="Tahoma" panose="020B0604030504040204" pitchFamily="34" charset="0"/>
              </a:rPr>
              <a:t> </a:t>
            </a:r>
            <a:r>
              <a:rPr lang="sv-SE" b="1" dirty="0" err="1">
                <a:latin typeface="Tahoma" panose="020B0604030504040204" pitchFamily="34" charset="0"/>
                <a:ea typeface="Tahoma" panose="020B0604030504040204" pitchFamily="34" charset="0"/>
                <a:cs typeface="Tahoma" panose="020B0604030504040204" pitchFamily="34" charset="0"/>
              </a:rPr>
              <a:t>countries</a:t>
            </a:r>
            <a:r>
              <a:rPr lang="sv-SE" b="1" dirty="0">
                <a:latin typeface="Tahoma" panose="020B0604030504040204" pitchFamily="34" charset="0"/>
                <a:ea typeface="Tahoma" panose="020B0604030504040204" pitchFamily="34" charset="0"/>
                <a:cs typeface="Tahoma" panose="020B0604030504040204" pitchFamily="34" charset="0"/>
              </a:rPr>
              <a:t> </a:t>
            </a:r>
            <a:r>
              <a:rPr lang="sv-SE" b="1" dirty="0" err="1">
                <a:latin typeface="Tahoma" panose="020B0604030504040204" pitchFamily="34" charset="0"/>
                <a:ea typeface="Tahoma" panose="020B0604030504040204" pitchFamily="34" charset="0"/>
                <a:cs typeface="Tahoma" panose="020B0604030504040204" pitchFamily="34" charset="0"/>
              </a:rPr>
              <a:t>were</a:t>
            </a:r>
            <a:r>
              <a:rPr lang="sv-SE" b="1" dirty="0">
                <a:latin typeface="Tahoma" panose="020B0604030504040204" pitchFamily="34" charset="0"/>
                <a:ea typeface="Tahoma" panose="020B0604030504040204" pitchFamily="34" charset="0"/>
                <a:cs typeface="Tahoma" panose="020B0604030504040204" pitchFamily="34" charset="0"/>
              </a:rPr>
              <a:t> </a:t>
            </a:r>
            <a:r>
              <a:rPr lang="sv-SE" b="1" dirty="0" err="1">
                <a:latin typeface="Tahoma" panose="020B0604030504040204" pitchFamily="34" charset="0"/>
                <a:ea typeface="Tahoma" panose="020B0604030504040204" pitchFamily="34" charset="0"/>
                <a:cs typeface="Tahoma" panose="020B0604030504040204" pitchFamily="34" charset="0"/>
              </a:rPr>
              <a:t>below</a:t>
            </a:r>
            <a:r>
              <a:rPr lang="sv-SE" b="1" dirty="0">
                <a:latin typeface="Tahoma" panose="020B0604030504040204" pitchFamily="34" charset="0"/>
                <a:ea typeface="Tahoma" panose="020B0604030504040204" pitchFamily="34" charset="0"/>
                <a:cs typeface="Tahoma" panose="020B0604030504040204" pitchFamily="34" charset="0"/>
              </a:rPr>
              <a:t> the Green </a:t>
            </a:r>
            <a:r>
              <a:rPr lang="sv-SE" b="1" dirty="0" err="1">
                <a:latin typeface="Tahoma" panose="020B0604030504040204" pitchFamily="34" charset="0"/>
                <a:ea typeface="Tahoma" panose="020B0604030504040204" pitchFamily="34" charset="0"/>
                <a:cs typeface="Tahoma" panose="020B0604030504040204" pitchFamily="34" charset="0"/>
              </a:rPr>
              <a:t>cut</a:t>
            </a:r>
            <a:r>
              <a:rPr lang="sv-SE" b="1" dirty="0">
                <a:latin typeface="Tahoma" panose="020B0604030504040204" pitchFamily="34" charset="0"/>
                <a:ea typeface="Tahoma" panose="020B0604030504040204" pitchFamily="34" charset="0"/>
                <a:cs typeface="Tahoma" panose="020B0604030504040204" pitchFamily="34" charset="0"/>
              </a:rPr>
              <a:t>-off.</a:t>
            </a:r>
          </a:p>
        </p:txBody>
      </p:sp>
    </p:spTree>
    <p:extLst>
      <p:ext uri="{BB962C8B-B14F-4D97-AF65-F5344CB8AC3E}">
        <p14:creationId xmlns:p14="http://schemas.microsoft.com/office/powerpoint/2010/main" val="36964850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990600" y="642937"/>
            <a:ext cx="8915400" cy="601820"/>
          </a:xfrm>
        </p:spPr>
        <p:txBody>
          <a:bodyPr>
            <a:noAutofit/>
          </a:bodyPr>
          <a:lstStyle/>
          <a:p>
            <a:r>
              <a:rPr lang="sv-SE" sz="2600" dirty="0"/>
              <a:t>”</a:t>
            </a:r>
            <a:r>
              <a:rPr lang="sv-SE" sz="2600" dirty="0" err="1"/>
              <a:t>Structural</a:t>
            </a:r>
            <a:r>
              <a:rPr lang="sv-SE" sz="2600" dirty="0"/>
              <a:t> </a:t>
            </a:r>
            <a:r>
              <a:rPr lang="sv-SE" sz="2600" dirty="0" err="1"/>
              <a:t>Antiquity</a:t>
            </a:r>
            <a:r>
              <a:rPr lang="sv-SE" sz="2600" dirty="0"/>
              <a:t>” Index for </a:t>
            </a:r>
            <a:r>
              <a:rPr lang="sv-SE" sz="2600" dirty="0" err="1"/>
              <a:t>healthcare</a:t>
            </a:r>
            <a:r>
              <a:rPr lang="sv-SE" sz="2600" dirty="0"/>
              <a:t> systems</a:t>
            </a:r>
          </a:p>
        </p:txBody>
      </p:sp>
      <p:pic>
        <p:nvPicPr>
          <p:cNvPr id="614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08584" y="1177696"/>
            <a:ext cx="8697416" cy="50373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707083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a:spLocks noGrp="1"/>
          </p:cNvSpPr>
          <p:nvPr>
            <p:ph idx="1"/>
          </p:nvPr>
        </p:nvSpPr>
        <p:spPr>
          <a:xfrm>
            <a:off x="389532" y="1124744"/>
            <a:ext cx="8853488" cy="1197191"/>
          </a:xfrm>
        </p:spPr>
        <p:txBody>
          <a:bodyPr rtlCol="0">
            <a:noAutofit/>
          </a:bodyPr>
          <a:lstStyle/>
          <a:p>
            <a:pPr eaLnBrk="1" fontAlgn="auto" hangingPunct="1">
              <a:spcBef>
                <a:spcPts val="0"/>
              </a:spcBef>
              <a:spcAft>
                <a:spcPts val="600"/>
              </a:spcAft>
              <a:buFontTx/>
              <a:buBlip>
                <a:blip r:embed="rId2"/>
              </a:buBlip>
              <a:defRPr/>
            </a:pPr>
            <a:r>
              <a:rPr lang="sv-SE" sz="1600" dirty="0" err="1"/>
              <a:t>Comparing</a:t>
            </a:r>
            <a:r>
              <a:rPr lang="sv-SE" sz="1600" dirty="0"/>
              <a:t> </a:t>
            </a:r>
            <a:r>
              <a:rPr lang="sv-SE" sz="1600" dirty="0" err="1"/>
              <a:t>healthcare</a:t>
            </a:r>
            <a:r>
              <a:rPr lang="sv-SE" sz="1600" dirty="0"/>
              <a:t> system performance in 35 </a:t>
            </a:r>
            <a:r>
              <a:rPr lang="sv-SE" sz="1600" dirty="0" err="1"/>
              <a:t>countries</a:t>
            </a:r>
            <a:r>
              <a:rPr lang="sv-SE" sz="1600" dirty="0"/>
              <a:t> from a </a:t>
            </a:r>
            <a:r>
              <a:rPr lang="sv-SE" sz="1600" dirty="0" err="1"/>
              <a:t>consumer</a:t>
            </a:r>
            <a:r>
              <a:rPr lang="sv-SE" sz="1600" dirty="0"/>
              <a:t>/patient </a:t>
            </a:r>
            <a:r>
              <a:rPr lang="sv-SE" sz="1600" dirty="0" err="1"/>
              <a:t>view</a:t>
            </a:r>
            <a:r>
              <a:rPr lang="sv-SE" sz="1600" dirty="0"/>
              <a:t>.</a:t>
            </a:r>
            <a:endParaRPr lang="en-GB" sz="1600" dirty="0"/>
          </a:p>
          <a:p>
            <a:pPr eaLnBrk="1" fontAlgn="auto" hangingPunct="1">
              <a:spcBef>
                <a:spcPts val="0"/>
              </a:spcBef>
              <a:spcAft>
                <a:spcPts val="600"/>
              </a:spcAft>
              <a:buBlip>
                <a:blip r:embed="rId2"/>
              </a:buBlip>
              <a:defRPr/>
            </a:pPr>
            <a:r>
              <a:rPr lang="en-GB" sz="1600" dirty="0"/>
              <a:t>S</a:t>
            </a:r>
            <a:r>
              <a:rPr lang="sv-SE" sz="1600" dirty="0" err="1"/>
              <a:t>ince</a:t>
            </a:r>
            <a:r>
              <a:rPr lang="sv-SE" sz="1600" dirty="0"/>
              <a:t> 2004, ~50 index editions, </a:t>
            </a:r>
            <a:r>
              <a:rPr lang="sv-SE" sz="1600" dirty="0" err="1"/>
              <a:t>available</a:t>
            </a:r>
            <a:r>
              <a:rPr lang="sv-SE" sz="1600" dirty="0"/>
              <a:t> for </a:t>
            </a:r>
            <a:r>
              <a:rPr lang="sv-SE" sz="1600" dirty="0" err="1"/>
              <a:t>free</a:t>
            </a:r>
            <a:r>
              <a:rPr lang="sv-SE" sz="1600" dirty="0"/>
              <a:t>.</a:t>
            </a:r>
          </a:p>
          <a:p>
            <a:pPr eaLnBrk="1" fontAlgn="auto" hangingPunct="1">
              <a:spcBef>
                <a:spcPts val="0"/>
              </a:spcBef>
              <a:spcAft>
                <a:spcPts val="600"/>
              </a:spcAft>
              <a:buBlip>
                <a:blip r:embed="rId2"/>
              </a:buBlip>
              <a:defRPr/>
            </a:pPr>
            <a:r>
              <a:rPr lang="sv-SE" sz="1600" dirty="0"/>
              <a:t>Index </a:t>
            </a:r>
            <a:r>
              <a:rPr lang="sv-SE" sz="1600" dirty="0" err="1"/>
              <a:t>projects</a:t>
            </a:r>
            <a:r>
              <a:rPr lang="sv-SE" sz="1600" dirty="0"/>
              <a:t> </a:t>
            </a:r>
            <a:r>
              <a:rPr lang="sv-SE" sz="1600" dirty="0" err="1"/>
              <a:t>financed</a:t>
            </a:r>
            <a:r>
              <a:rPr lang="sv-SE" sz="1600" dirty="0"/>
              <a:t> </a:t>
            </a:r>
            <a:r>
              <a:rPr lang="sv-SE" sz="1600" dirty="0" err="1"/>
              <a:t>through</a:t>
            </a:r>
            <a:r>
              <a:rPr lang="sv-SE" sz="1600" dirty="0"/>
              <a:t> </a:t>
            </a:r>
            <a:r>
              <a:rPr lang="sv-SE" sz="1600" dirty="0" err="1"/>
              <a:t>unconditional</a:t>
            </a:r>
            <a:r>
              <a:rPr lang="sv-SE" sz="1600" dirty="0"/>
              <a:t> </a:t>
            </a:r>
            <a:r>
              <a:rPr lang="sv-SE" sz="1600" dirty="0" err="1"/>
              <a:t>development</a:t>
            </a:r>
            <a:r>
              <a:rPr lang="sv-SE" sz="1600" dirty="0"/>
              <a:t> grants, </a:t>
            </a:r>
            <a:r>
              <a:rPr lang="sv-SE" sz="1600" dirty="0" err="1"/>
              <a:t>similar</a:t>
            </a:r>
            <a:r>
              <a:rPr lang="sv-SE" sz="1600" dirty="0"/>
              <a:t> to </a:t>
            </a:r>
            <a:r>
              <a:rPr lang="sv-SE" sz="1600" dirty="0" err="1"/>
              <a:t>medical</a:t>
            </a:r>
            <a:r>
              <a:rPr lang="sv-SE" sz="1600" dirty="0"/>
              <a:t> </a:t>
            </a:r>
            <a:r>
              <a:rPr lang="sv-SE" sz="1600" dirty="0" err="1"/>
              <a:t>faculty</a:t>
            </a:r>
            <a:r>
              <a:rPr lang="sv-SE" sz="1600" dirty="0"/>
              <a:t> </a:t>
            </a:r>
            <a:r>
              <a:rPr lang="sv-SE" sz="1600" dirty="0" err="1"/>
              <a:t>sponsored</a:t>
            </a:r>
            <a:r>
              <a:rPr lang="sv-SE" sz="1600" dirty="0"/>
              <a:t> research.</a:t>
            </a:r>
          </a:p>
        </p:txBody>
      </p:sp>
      <p:sp>
        <p:nvSpPr>
          <p:cNvPr id="5" name="Title 2"/>
          <p:cNvSpPr>
            <a:spLocks noGrp="1"/>
          </p:cNvSpPr>
          <p:nvPr>
            <p:ph type="title"/>
          </p:nvPr>
        </p:nvSpPr>
        <p:spPr>
          <a:xfrm>
            <a:off x="389532" y="158470"/>
            <a:ext cx="8930879" cy="928688"/>
          </a:xfrm>
        </p:spPr>
        <p:txBody>
          <a:bodyPr rtlCol="0">
            <a:normAutofit/>
          </a:bodyPr>
          <a:lstStyle/>
          <a:p>
            <a:pPr eaLnBrk="1" fontAlgn="auto" hangingPunct="1">
              <a:spcAft>
                <a:spcPts val="0"/>
              </a:spcAft>
              <a:defRPr/>
            </a:pPr>
            <a:r>
              <a:rPr lang="sv-SE" sz="3467" dirty="0"/>
              <a:t>Health </a:t>
            </a:r>
            <a:r>
              <a:rPr lang="sv-SE" sz="3467" dirty="0" err="1"/>
              <a:t>Consumer</a:t>
            </a:r>
            <a:r>
              <a:rPr lang="sv-SE" sz="3467" dirty="0"/>
              <a:t> Powerhouse</a:t>
            </a:r>
          </a:p>
        </p:txBody>
      </p:sp>
      <p:sp>
        <p:nvSpPr>
          <p:cNvPr id="7172" name="Rectangle 3"/>
          <p:cNvSpPr txBox="1">
            <a:spLocks noChangeArrowheads="1"/>
          </p:cNvSpPr>
          <p:nvPr/>
        </p:nvSpPr>
        <p:spPr bwMode="auto">
          <a:xfrm>
            <a:off x="1052567" y="2648913"/>
            <a:ext cx="8502945" cy="2574529"/>
          </a:xfrm>
          <a:prstGeom prst="rect">
            <a:avLst/>
          </a:prstGeom>
          <a:noFill/>
          <a:ln w="9525">
            <a:noFill/>
            <a:miter lim="800000"/>
            <a:headEnd/>
            <a:tailEnd/>
          </a:ln>
        </p:spPr>
        <p:txBody>
          <a:bodyPr/>
          <a:lstStyle/>
          <a:p>
            <a:pPr marL="371464" indent="-371464">
              <a:lnSpc>
                <a:spcPct val="80000"/>
              </a:lnSpc>
              <a:spcBef>
                <a:spcPts val="650"/>
              </a:spcBef>
            </a:pPr>
            <a:r>
              <a:rPr lang="en-GB" sz="1083" b="1" dirty="0">
                <a:solidFill>
                  <a:srgbClr val="FF6219"/>
                </a:solidFill>
                <a:latin typeface="Tahoma" pitchFamily="34" charset="0"/>
                <a:cs typeface="Tahoma" pitchFamily="34" charset="0"/>
              </a:rPr>
              <a:t>Europe</a:t>
            </a:r>
          </a:p>
          <a:p>
            <a:pPr marL="371464" indent="-371464" defTabSz="949296">
              <a:lnSpc>
                <a:spcPct val="80000"/>
              </a:lnSpc>
              <a:spcBef>
                <a:spcPts val="650"/>
              </a:spcBef>
              <a:buBlip>
                <a:blip r:embed="rId2"/>
              </a:buBlip>
            </a:pPr>
            <a:r>
              <a:rPr lang="en-GB" sz="1083" b="1" dirty="0">
                <a:latin typeface="Tahoma" pitchFamily="34" charset="0"/>
                <a:cs typeface="Tahoma" pitchFamily="34" charset="0"/>
              </a:rPr>
              <a:t>Euro Health Consumer Index 		2005, 2006, 2007, 2008, 2009, 2012, 2013, 2014, 2015, 2016</a:t>
            </a:r>
          </a:p>
          <a:p>
            <a:pPr marL="371464" indent="-371464" defTabSz="949296">
              <a:lnSpc>
                <a:spcPct val="80000"/>
              </a:lnSpc>
              <a:buBlip>
                <a:blip r:embed="rId2"/>
              </a:buBlip>
            </a:pPr>
            <a:r>
              <a:rPr lang="sv-SE" sz="1083" b="1" dirty="0">
                <a:latin typeface="Tahoma" pitchFamily="34" charset="0"/>
                <a:cs typeface="Tahoma" pitchFamily="34" charset="0"/>
              </a:rPr>
              <a:t>E</a:t>
            </a:r>
            <a:r>
              <a:rPr lang="en-GB" sz="1083" b="1" dirty="0" err="1">
                <a:latin typeface="Tahoma" pitchFamily="34" charset="0"/>
                <a:cs typeface="Tahoma" pitchFamily="34" charset="0"/>
              </a:rPr>
              <a:t>uro</a:t>
            </a:r>
            <a:r>
              <a:rPr lang="en-GB" sz="1083" b="1" dirty="0">
                <a:latin typeface="Tahoma" pitchFamily="34" charset="0"/>
                <a:cs typeface="Tahoma" pitchFamily="34" charset="0"/>
              </a:rPr>
              <a:t> Consumer Heart Index		2008, 2016</a:t>
            </a:r>
          </a:p>
          <a:p>
            <a:pPr marL="371464" indent="-371464" defTabSz="949296">
              <a:lnSpc>
                <a:spcPct val="80000"/>
              </a:lnSpc>
              <a:buBlip>
                <a:blip r:embed="rId2"/>
              </a:buBlip>
            </a:pPr>
            <a:r>
              <a:rPr lang="en-GB" sz="1083" b="1" dirty="0">
                <a:latin typeface="Tahoma" pitchFamily="34" charset="0"/>
                <a:cs typeface="Tahoma" pitchFamily="34" charset="0"/>
              </a:rPr>
              <a:t>Euro Diabetes Care Index 		2008, 2014</a:t>
            </a:r>
          </a:p>
          <a:p>
            <a:pPr marL="371464" indent="-371464" defTabSz="949296">
              <a:lnSpc>
                <a:spcPct val="80000"/>
              </a:lnSpc>
              <a:buBlip>
                <a:blip r:embed="rId2"/>
              </a:buBlip>
            </a:pPr>
            <a:r>
              <a:rPr lang="en-GB" sz="1083" b="1" dirty="0">
                <a:latin typeface="Tahoma" pitchFamily="34" charset="0"/>
                <a:cs typeface="Tahoma" pitchFamily="34" charset="0"/>
              </a:rPr>
              <a:t>Euro HIV Index			2009</a:t>
            </a:r>
          </a:p>
          <a:p>
            <a:pPr marL="371464" indent="-371464" defTabSz="949296">
              <a:lnSpc>
                <a:spcPct val="80000"/>
              </a:lnSpc>
              <a:buBlip>
                <a:blip r:embed="rId2"/>
              </a:buBlip>
            </a:pPr>
            <a:r>
              <a:rPr lang="en-GB" sz="1083" b="1" dirty="0">
                <a:latin typeface="Tahoma" pitchFamily="34" charset="0"/>
                <a:cs typeface="Tahoma" pitchFamily="34" charset="0"/>
              </a:rPr>
              <a:t>Euro Patient Empowerment Index		2009</a:t>
            </a:r>
          </a:p>
          <a:p>
            <a:pPr marL="371464" indent="-371464" defTabSz="949296">
              <a:lnSpc>
                <a:spcPct val="80000"/>
              </a:lnSpc>
              <a:buBlip>
                <a:blip r:embed="rId2"/>
              </a:buBlip>
            </a:pPr>
            <a:r>
              <a:rPr lang="en-GB" sz="1083" b="1" dirty="0">
                <a:latin typeface="Tahoma" pitchFamily="34" charset="0"/>
                <a:cs typeface="Tahoma" pitchFamily="34" charset="0"/>
              </a:rPr>
              <a:t>Nordic COPD Index			2010</a:t>
            </a:r>
          </a:p>
          <a:p>
            <a:pPr marL="371464" indent="-371464" defTabSz="949296">
              <a:lnSpc>
                <a:spcPct val="80000"/>
              </a:lnSpc>
              <a:buBlip>
                <a:blip r:embed="rId2"/>
              </a:buBlip>
            </a:pPr>
            <a:r>
              <a:rPr lang="en-GB" sz="1083" b="1" dirty="0">
                <a:latin typeface="Tahoma" pitchFamily="34" charset="0"/>
                <a:cs typeface="Tahoma" pitchFamily="34" charset="0"/>
              </a:rPr>
              <a:t>Tobacco Harm Prevention Index		2011</a:t>
            </a:r>
          </a:p>
          <a:p>
            <a:pPr marL="371464" indent="-371464" defTabSz="949296">
              <a:lnSpc>
                <a:spcPct val="80000"/>
              </a:lnSpc>
              <a:buBlip>
                <a:blip r:embed="rId2"/>
              </a:buBlip>
            </a:pPr>
            <a:r>
              <a:rPr lang="sv-SE" sz="1083" b="1" dirty="0">
                <a:latin typeface="Tahoma" pitchFamily="34" charset="0"/>
                <a:cs typeface="Tahoma" pitchFamily="34" charset="0"/>
              </a:rPr>
              <a:t>Euro </a:t>
            </a:r>
            <a:r>
              <a:rPr lang="sv-SE" sz="1083" b="1" dirty="0" err="1">
                <a:latin typeface="Tahoma" pitchFamily="34" charset="0"/>
                <a:cs typeface="Tahoma" pitchFamily="34" charset="0"/>
              </a:rPr>
              <a:t>Headache</a:t>
            </a:r>
            <a:r>
              <a:rPr lang="sv-SE" sz="1083" b="1" dirty="0">
                <a:latin typeface="Tahoma" pitchFamily="34" charset="0"/>
                <a:cs typeface="Tahoma" pitchFamily="34" charset="0"/>
              </a:rPr>
              <a:t> Index			2011</a:t>
            </a:r>
          </a:p>
          <a:p>
            <a:pPr marL="371464" indent="-371464" defTabSz="949296">
              <a:lnSpc>
                <a:spcPct val="80000"/>
              </a:lnSpc>
              <a:buBlip>
                <a:blip r:embed="rId2"/>
              </a:buBlip>
            </a:pPr>
            <a:r>
              <a:rPr lang="sv-SE" sz="1083" b="1" dirty="0">
                <a:latin typeface="Tahoma" pitchFamily="34" charset="0"/>
                <a:cs typeface="Tahoma" pitchFamily="34" charset="0"/>
              </a:rPr>
              <a:t>Euro Hepatitis Index			2012</a:t>
            </a:r>
          </a:p>
          <a:p>
            <a:pPr marL="371464" indent="-371464" defTabSz="949296">
              <a:lnSpc>
                <a:spcPct val="80000"/>
              </a:lnSpc>
              <a:buBlip>
                <a:blip r:embed="rId2"/>
              </a:buBlip>
            </a:pPr>
            <a:r>
              <a:rPr lang="sv-SE" sz="1083" b="1" dirty="0">
                <a:latin typeface="Tahoma" pitchFamily="34" charset="0"/>
                <a:cs typeface="Tahoma" pitchFamily="34" charset="0"/>
              </a:rPr>
              <a:t>Euro Vision Scorecard			2013</a:t>
            </a:r>
          </a:p>
          <a:p>
            <a:pPr marL="371464" indent="-371464" defTabSz="949296">
              <a:lnSpc>
                <a:spcPct val="80000"/>
              </a:lnSpc>
              <a:buBlip>
                <a:blip r:embed="rId2"/>
              </a:buBlip>
            </a:pPr>
            <a:r>
              <a:rPr lang="sv-SE" sz="1083" b="1" dirty="0">
                <a:latin typeface="Tahoma" pitchFamily="34" charset="0"/>
                <a:cs typeface="Tahoma" pitchFamily="34" charset="0"/>
              </a:rPr>
              <a:t>Euro Pancreatic Cancer Index		2014</a:t>
            </a:r>
          </a:p>
          <a:p>
            <a:pPr marL="371464" indent="-371464" defTabSz="949296">
              <a:lnSpc>
                <a:spcPct val="80000"/>
              </a:lnSpc>
            </a:pPr>
            <a:endParaRPr lang="sv-SE" sz="1083" b="1" dirty="0">
              <a:latin typeface="Tahoma" pitchFamily="34" charset="0"/>
              <a:cs typeface="Tahoma" pitchFamily="34" charset="0"/>
            </a:endParaRPr>
          </a:p>
          <a:p>
            <a:pPr marL="371464" indent="-371464" defTabSz="949296">
              <a:lnSpc>
                <a:spcPct val="80000"/>
              </a:lnSpc>
              <a:spcAft>
                <a:spcPts val="650"/>
              </a:spcAft>
            </a:pPr>
            <a:r>
              <a:rPr lang="en-GB" sz="1083" b="1" dirty="0">
                <a:solidFill>
                  <a:srgbClr val="FF6219"/>
                </a:solidFill>
                <a:latin typeface="Tahoma" pitchFamily="34" charset="0"/>
                <a:cs typeface="Tahoma" pitchFamily="34" charset="0"/>
              </a:rPr>
              <a:t>Sweden, others</a:t>
            </a:r>
            <a:endParaRPr lang="sv-SE" sz="1083" b="1" dirty="0">
              <a:latin typeface="Tahoma" pitchFamily="34" charset="0"/>
              <a:cs typeface="Tahoma" pitchFamily="34" charset="0"/>
            </a:endParaRPr>
          </a:p>
          <a:p>
            <a:pPr marL="371464" indent="-371464" defTabSz="949296">
              <a:lnSpc>
                <a:spcPct val="80000"/>
              </a:lnSpc>
              <a:buBlip>
                <a:blip r:embed="rId2"/>
              </a:buBlip>
            </a:pPr>
            <a:r>
              <a:rPr lang="en-GB" sz="1083" b="1" dirty="0">
                <a:latin typeface="Tahoma" pitchFamily="34" charset="0"/>
                <a:cs typeface="Tahoma" pitchFamily="34" charset="0"/>
              </a:rPr>
              <a:t>Health Consumer Index		Sweden  2004, 2005, 2006</a:t>
            </a:r>
          </a:p>
          <a:p>
            <a:pPr marL="371464" indent="-371464" defTabSz="949296">
              <a:lnSpc>
                <a:spcPct val="80000"/>
              </a:lnSpc>
              <a:buBlip>
                <a:blip r:embed="rId2"/>
              </a:buBlip>
            </a:pPr>
            <a:r>
              <a:rPr lang="sv-SE" sz="1083" b="1" dirty="0">
                <a:latin typeface="Tahoma" pitchFamily="34" charset="0"/>
                <a:cs typeface="Tahoma" pitchFamily="34" charset="0"/>
              </a:rPr>
              <a:t>D</a:t>
            </a:r>
            <a:r>
              <a:rPr lang="en-GB" sz="1083" b="1" dirty="0" err="1">
                <a:latin typeface="Tahoma" pitchFamily="34" charset="0"/>
                <a:cs typeface="Tahoma" pitchFamily="34" charset="0"/>
              </a:rPr>
              <a:t>iabetes</a:t>
            </a:r>
            <a:r>
              <a:rPr lang="en-GB" sz="1083" b="1" dirty="0">
                <a:latin typeface="Tahoma" pitchFamily="34" charset="0"/>
                <a:cs typeface="Tahoma" pitchFamily="34" charset="0"/>
              </a:rPr>
              <a:t> Care Index			Sweden  2006, 2007, 2008</a:t>
            </a:r>
          </a:p>
          <a:p>
            <a:pPr marL="371464" indent="-371464" defTabSz="949296">
              <a:lnSpc>
                <a:spcPct val="80000"/>
              </a:lnSpc>
              <a:buBlip>
                <a:blip r:embed="rId2"/>
              </a:buBlip>
            </a:pPr>
            <a:r>
              <a:rPr lang="en-GB" sz="1083" b="1" dirty="0">
                <a:latin typeface="Tahoma" pitchFamily="34" charset="0"/>
                <a:cs typeface="Tahoma" pitchFamily="34" charset="0"/>
              </a:rPr>
              <a:t>Breast Cancer Index			Sweden  2006</a:t>
            </a:r>
          </a:p>
          <a:p>
            <a:pPr marL="371464" indent="-371464" defTabSz="949296">
              <a:lnSpc>
                <a:spcPct val="80000"/>
              </a:lnSpc>
              <a:buBlip>
                <a:blip r:embed="rId2"/>
              </a:buBlip>
            </a:pPr>
            <a:r>
              <a:rPr lang="en-GB" sz="1083" b="1" dirty="0">
                <a:latin typeface="Tahoma" pitchFamily="34" charset="0"/>
                <a:cs typeface="Tahoma" pitchFamily="34" charset="0"/>
              </a:rPr>
              <a:t>Vaccination Index			Sweden  2007, 2008</a:t>
            </a:r>
          </a:p>
          <a:p>
            <a:pPr marL="371464" indent="-371464" defTabSz="949296">
              <a:lnSpc>
                <a:spcPct val="80000"/>
              </a:lnSpc>
              <a:buBlip>
                <a:blip r:embed="rId2"/>
              </a:buBlip>
            </a:pPr>
            <a:r>
              <a:rPr lang="en-GB" sz="1083" b="1" dirty="0">
                <a:latin typeface="Tahoma" pitchFamily="34" charset="0"/>
                <a:cs typeface="Tahoma" pitchFamily="34" charset="0"/>
              </a:rPr>
              <a:t>Renal Care Index			Sweden  2007, 2008</a:t>
            </a:r>
          </a:p>
          <a:p>
            <a:pPr marL="371464" indent="-371464" defTabSz="949296">
              <a:lnSpc>
                <a:spcPct val="80000"/>
              </a:lnSpc>
              <a:buBlip>
                <a:blip r:embed="rId2"/>
              </a:buBlip>
            </a:pPr>
            <a:r>
              <a:rPr lang="en-GB" sz="1083" b="1" dirty="0">
                <a:latin typeface="Tahoma" pitchFamily="34" charset="0"/>
                <a:cs typeface="Tahoma" pitchFamily="34" charset="0"/>
              </a:rPr>
              <a:t>Smoke Cessation Index		Sweden  2008</a:t>
            </a:r>
          </a:p>
          <a:p>
            <a:pPr marL="371464" indent="-371464" defTabSz="949296">
              <a:lnSpc>
                <a:spcPct val="80000"/>
              </a:lnSpc>
              <a:buBlip>
                <a:blip r:embed="rId2"/>
              </a:buBlip>
            </a:pPr>
            <a:r>
              <a:rPr lang="en-GB" sz="1083" b="1" dirty="0">
                <a:latin typeface="Tahoma" pitchFamily="34" charset="0"/>
                <a:cs typeface="Tahoma" pitchFamily="34" charset="0"/>
              </a:rPr>
              <a:t>COPD Index			Sweden  2009, Nordic 2010</a:t>
            </a:r>
          </a:p>
          <a:p>
            <a:pPr marL="371464" indent="-371464" defTabSz="949296">
              <a:lnSpc>
                <a:spcPct val="80000"/>
              </a:lnSpc>
              <a:buBlip>
                <a:blip r:embed="rId2"/>
              </a:buBlip>
            </a:pPr>
            <a:r>
              <a:rPr lang="en-GB" sz="1083" b="1" dirty="0">
                <a:latin typeface="Tahoma" pitchFamily="34" charset="0"/>
                <a:cs typeface="Tahoma" pitchFamily="34" charset="0"/>
              </a:rPr>
              <a:t>Advanced Home Care Index		Sweden  2010</a:t>
            </a:r>
          </a:p>
          <a:p>
            <a:pPr marL="371464" indent="-371464" defTabSz="949296">
              <a:lnSpc>
                <a:spcPct val="80000"/>
              </a:lnSpc>
              <a:buBlip>
                <a:blip r:embed="rId2"/>
              </a:buBlip>
            </a:pPr>
            <a:r>
              <a:rPr lang="en-GB" sz="1083" b="1" dirty="0">
                <a:latin typeface="Tahoma" pitchFamily="34" charset="0"/>
                <a:cs typeface="Tahoma" pitchFamily="34" charset="0"/>
              </a:rPr>
              <a:t>Euro-Canada Health Consumer Index 	Canada   2008, 2009</a:t>
            </a:r>
          </a:p>
          <a:p>
            <a:pPr marL="371464" indent="-371464" defTabSz="949296">
              <a:lnSpc>
                <a:spcPct val="80000"/>
              </a:lnSpc>
              <a:buBlip>
                <a:blip r:embed="rId2"/>
              </a:buBlip>
            </a:pPr>
            <a:r>
              <a:rPr lang="en-GB" sz="1083" b="1" dirty="0">
                <a:latin typeface="Tahoma" pitchFamily="34" charset="0"/>
                <a:cs typeface="Tahoma" pitchFamily="34" charset="0"/>
              </a:rPr>
              <a:t>Provincial Health Consumer Index		Canada   2008, 2009, 2010</a:t>
            </a:r>
          </a:p>
          <a:p>
            <a:pPr marL="371464" indent="-371464" defTabSz="949296">
              <a:lnSpc>
                <a:spcPct val="80000"/>
              </a:lnSpc>
              <a:buBlip>
                <a:blip r:embed="rId2"/>
              </a:buBlip>
            </a:pPr>
            <a:r>
              <a:rPr lang="sv-SE" sz="1083" b="1" dirty="0">
                <a:latin typeface="Tahoma" pitchFamily="34" charset="0"/>
                <a:cs typeface="Tahoma" pitchFamily="34" charset="0"/>
              </a:rPr>
              <a:t>All Hospitals Index			Sweden  2011</a:t>
            </a:r>
            <a:endParaRPr lang="en-GB" sz="1083" b="1" dirty="0">
              <a:latin typeface="Tahoma" pitchFamily="34" charset="0"/>
              <a:cs typeface="Tahoma"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p:cNvSpPr/>
          <p:nvPr/>
        </p:nvSpPr>
        <p:spPr>
          <a:xfrm>
            <a:off x="467502" y="679196"/>
            <a:ext cx="8970997" cy="1025794"/>
          </a:xfrm>
          <a:prstGeom prst="rect">
            <a:avLst/>
          </a:prstGeom>
        </p:spPr>
        <p:txBody>
          <a:bodyPr wrap="square">
            <a:spAutoFit/>
          </a:bodyPr>
          <a:lstStyle/>
          <a:p>
            <a:pPr algn="ctr"/>
            <a:r>
              <a:rPr lang="sv-SE" sz="3033" b="1" kern="0" dirty="0" err="1">
                <a:solidFill>
                  <a:srgbClr val="FF8029"/>
                </a:solidFill>
                <a:effectLst>
                  <a:outerShdw blurRad="38100" dist="38100" dir="2700000" algn="tl">
                    <a:srgbClr val="000000">
                      <a:alpha val="43137"/>
                    </a:srgbClr>
                  </a:outerShdw>
                </a:effectLst>
                <a:latin typeface="Tahoma" pitchFamily="34" charset="0"/>
                <a:ea typeface="Tahoma" pitchFamily="34" charset="0"/>
                <a:cs typeface="Tahoma" pitchFamily="34" charset="0"/>
              </a:rPr>
              <a:t>Accessibility</a:t>
            </a:r>
            <a:r>
              <a:rPr lang="sv-SE" sz="3033" b="1" kern="0" dirty="0">
                <a:solidFill>
                  <a:srgbClr val="FF8029"/>
                </a:solidFill>
                <a:effectLst>
                  <a:outerShdw blurRad="38100" dist="38100" dir="2700000" algn="tl">
                    <a:srgbClr val="000000">
                      <a:alpha val="43137"/>
                    </a:srgbClr>
                  </a:outerShdw>
                </a:effectLst>
                <a:latin typeface="Tahoma" pitchFamily="34" charset="0"/>
                <a:ea typeface="Tahoma" pitchFamily="34" charset="0"/>
                <a:cs typeface="Tahoma" pitchFamily="34" charset="0"/>
              </a:rPr>
              <a:t> not </a:t>
            </a:r>
            <a:r>
              <a:rPr lang="sv-SE" sz="3033" b="1" kern="0" dirty="0" err="1">
                <a:solidFill>
                  <a:srgbClr val="FF8029"/>
                </a:solidFill>
                <a:effectLst>
                  <a:outerShdw blurRad="38100" dist="38100" dir="2700000" algn="tl">
                    <a:srgbClr val="000000">
                      <a:alpha val="43137"/>
                    </a:srgbClr>
                  </a:outerShdw>
                </a:effectLst>
                <a:latin typeface="Tahoma" pitchFamily="34" charset="0"/>
                <a:ea typeface="Tahoma" pitchFamily="34" charset="0"/>
                <a:cs typeface="Tahoma" pitchFamily="34" charset="0"/>
              </a:rPr>
              <a:t>really</a:t>
            </a:r>
            <a:r>
              <a:rPr lang="sv-SE" sz="3033" b="1" kern="0" dirty="0">
                <a:solidFill>
                  <a:srgbClr val="FF8029"/>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sv-SE" sz="3033" b="1" kern="0" dirty="0" err="1">
                <a:solidFill>
                  <a:srgbClr val="FF8029"/>
                </a:solidFill>
                <a:effectLst>
                  <a:outerShdw blurRad="38100" dist="38100" dir="2700000" algn="tl">
                    <a:srgbClr val="000000">
                      <a:alpha val="43137"/>
                    </a:srgbClr>
                  </a:outerShdw>
                </a:effectLst>
                <a:latin typeface="Tahoma" pitchFamily="34" charset="0"/>
                <a:ea typeface="Tahoma" pitchFamily="34" charset="0"/>
                <a:cs typeface="Tahoma" pitchFamily="34" charset="0"/>
              </a:rPr>
              <a:t>related</a:t>
            </a:r>
            <a:r>
              <a:rPr lang="sv-SE" sz="3033" b="1" kern="0" dirty="0">
                <a:solidFill>
                  <a:srgbClr val="FF8029"/>
                </a:solidFill>
                <a:effectLst>
                  <a:outerShdw blurRad="38100" dist="38100" dir="2700000" algn="tl">
                    <a:srgbClr val="000000">
                      <a:alpha val="43137"/>
                    </a:srgbClr>
                  </a:outerShdw>
                </a:effectLst>
                <a:latin typeface="Tahoma" pitchFamily="34" charset="0"/>
                <a:ea typeface="Tahoma" pitchFamily="34" charset="0"/>
                <a:cs typeface="Tahoma" pitchFamily="34" charset="0"/>
              </a:rPr>
              <a:t> to </a:t>
            </a:r>
            <a:r>
              <a:rPr lang="sv-SE" sz="3033" b="1" kern="0" dirty="0" err="1">
                <a:solidFill>
                  <a:srgbClr val="FF8029"/>
                </a:solidFill>
                <a:effectLst>
                  <a:outerShdw blurRad="38100" dist="38100" dir="2700000" algn="tl">
                    <a:srgbClr val="000000">
                      <a:alpha val="43137"/>
                    </a:srgbClr>
                  </a:outerShdw>
                </a:effectLst>
                <a:latin typeface="Tahoma" pitchFamily="34" charset="0"/>
                <a:ea typeface="Tahoma" pitchFamily="34" charset="0"/>
                <a:cs typeface="Tahoma" pitchFamily="34" charset="0"/>
              </a:rPr>
              <a:t>number</a:t>
            </a:r>
            <a:r>
              <a:rPr lang="sv-SE" sz="3033" b="1" kern="0" dirty="0">
                <a:solidFill>
                  <a:srgbClr val="FF8029"/>
                </a:solidFill>
                <a:effectLst>
                  <a:outerShdw blurRad="38100" dist="38100" dir="2700000" algn="tl">
                    <a:srgbClr val="000000">
                      <a:alpha val="43137"/>
                    </a:srgbClr>
                  </a:outerShdw>
                </a:effectLst>
                <a:latin typeface="Tahoma" pitchFamily="34" charset="0"/>
                <a:ea typeface="Tahoma" pitchFamily="34" charset="0"/>
                <a:cs typeface="Tahoma" pitchFamily="34" charset="0"/>
              </a:rPr>
              <a:t> of </a:t>
            </a:r>
            <a:r>
              <a:rPr lang="sv-SE" sz="3033" b="1" kern="0" dirty="0" err="1">
                <a:solidFill>
                  <a:srgbClr val="FF8029"/>
                </a:solidFill>
                <a:effectLst>
                  <a:outerShdw blurRad="38100" dist="38100" dir="2700000" algn="tl">
                    <a:srgbClr val="000000">
                      <a:alpha val="43137"/>
                    </a:srgbClr>
                  </a:outerShdw>
                </a:effectLst>
                <a:latin typeface="Tahoma" pitchFamily="34" charset="0"/>
                <a:ea typeface="Tahoma" pitchFamily="34" charset="0"/>
                <a:cs typeface="Tahoma" pitchFamily="34" charset="0"/>
              </a:rPr>
              <a:t>doctors</a:t>
            </a:r>
            <a:r>
              <a:rPr lang="sv-SE" sz="3033" b="1" kern="0" dirty="0">
                <a:solidFill>
                  <a:srgbClr val="FF8029"/>
                </a:solidFill>
                <a:effectLst>
                  <a:outerShdw blurRad="38100" dist="38100" dir="2700000" algn="tl">
                    <a:srgbClr val="000000">
                      <a:alpha val="43137"/>
                    </a:srgbClr>
                  </a:outerShdw>
                </a:effectLst>
                <a:latin typeface="Tahoma" pitchFamily="34" charset="0"/>
                <a:ea typeface="Tahoma" pitchFamily="34" charset="0"/>
                <a:cs typeface="Tahoma" pitchFamily="34" charset="0"/>
              </a:rPr>
              <a:t>!</a:t>
            </a:r>
            <a:endParaRPr lang="en-GB" sz="3033" dirty="0"/>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617643"/>
            <a:ext cx="9906000" cy="46196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699597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95300" y="679194"/>
            <a:ext cx="8915400" cy="760585"/>
          </a:xfrm>
        </p:spPr>
        <p:txBody>
          <a:bodyPr>
            <a:normAutofit/>
          </a:bodyPr>
          <a:lstStyle/>
          <a:p>
            <a:r>
              <a:rPr lang="sv-SE" sz="3033" dirty="0" err="1"/>
              <a:t>Sometimes</a:t>
            </a:r>
            <a:r>
              <a:rPr lang="sv-SE" sz="3033" dirty="0"/>
              <a:t> </a:t>
            </a:r>
            <a:r>
              <a:rPr lang="sv-SE" sz="3033" dirty="0" err="1"/>
              <a:t>money</a:t>
            </a:r>
            <a:r>
              <a:rPr lang="sv-SE" sz="3033" dirty="0"/>
              <a:t> </a:t>
            </a:r>
            <a:r>
              <a:rPr lang="sv-SE" sz="3033" dirty="0" err="1"/>
              <a:t>buys</a:t>
            </a:r>
            <a:r>
              <a:rPr lang="sv-SE" sz="3033" dirty="0"/>
              <a:t> </a:t>
            </a:r>
            <a:r>
              <a:rPr lang="sv-SE" sz="3033" dirty="0" err="1"/>
              <a:t>worse</a:t>
            </a:r>
            <a:r>
              <a:rPr lang="sv-SE" sz="3033" dirty="0"/>
              <a:t> </a:t>
            </a:r>
            <a:r>
              <a:rPr lang="sv-SE" sz="3033" dirty="0" err="1"/>
              <a:t>healthcare</a:t>
            </a:r>
            <a:endParaRPr lang="sv-SE" sz="3033" dirty="0"/>
          </a:p>
        </p:txBody>
      </p:sp>
      <p:grpSp>
        <p:nvGrpSpPr>
          <p:cNvPr id="4" name="Grupp 3"/>
          <p:cNvGrpSpPr/>
          <p:nvPr/>
        </p:nvGrpSpPr>
        <p:grpSpPr>
          <a:xfrm>
            <a:off x="0" y="1352552"/>
            <a:ext cx="9906000" cy="4884764"/>
            <a:chOff x="0" y="873367"/>
            <a:chExt cx="9144000" cy="6012017"/>
          </a:xfrm>
        </p:grpSpPr>
        <p:pic>
          <p:nvPicPr>
            <p:cNvPr id="1229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873367"/>
              <a:ext cx="9144000" cy="60120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Ned 2"/>
            <p:cNvSpPr/>
            <p:nvPr/>
          </p:nvSpPr>
          <p:spPr>
            <a:xfrm>
              <a:off x="2250000" y="4581128"/>
              <a:ext cx="216024" cy="504056"/>
            </a:xfrm>
            <a:prstGeom prst="downArrow">
              <a:avLst/>
            </a:prstGeom>
            <a:solidFill>
              <a:srgbClr val="FF8029"/>
            </a:solidFill>
            <a:ln>
              <a:solidFill>
                <a:srgbClr val="FF80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Ned 4"/>
            <p:cNvSpPr/>
            <p:nvPr/>
          </p:nvSpPr>
          <p:spPr>
            <a:xfrm>
              <a:off x="3880800" y="4221088"/>
              <a:ext cx="216024" cy="504056"/>
            </a:xfrm>
            <a:prstGeom prst="downArrow">
              <a:avLst/>
            </a:prstGeom>
            <a:solidFill>
              <a:srgbClr val="FF8029"/>
            </a:solidFill>
            <a:ln>
              <a:solidFill>
                <a:srgbClr val="FF80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Ned 5"/>
            <p:cNvSpPr/>
            <p:nvPr/>
          </p:nvSpPr>
          <p:spPr>
            <a:xfrm>
              <a:off x="3186000" y="4365104"/>
              <a:ext cx="216024" cy="504056"/>
            </a:xfrm>
            <a:prstGeom prst="downArrow">
              <a:avLst/>
            </a:prstGeom>
            <a:solidFill>
              <a:srgbClr val="FF8029"/>
            </a:solidFill>
            <a:ln>
              <a:solidFill>
                <a:srgbClr val="FF80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7" name="textruta 6"/>
          <p:cNvSpPr txBox="1"/>
          <p:nvPr/>
        </p:nvSpPr>
        <p:spPr>
          <a:xfrm>
            <a:off x="875968" y="2960952"/>
            <a:ext cx="4754828" cy="646331"/>
          </a:xfrm>
          <a:prstGeom prst="rect">
            <a:avLst/>
          </a:prstGeom>
          <a:noFill/>
        </p:spPr>
        <p:txBody>
          <a:bodyPr wrap="none" rtlCol="0">
            <a:spAutoFit/>
          </a:bodyPr>
          <a:lstStyle/>
          <a:p>
            <a:r>
              <a:rPr lang="sv-SE" b="1" dirty="0" err="1">
                <a:solidFill>
                  <a:srgbClr val="FF8029"/>
                </a:solidFill>
                <a:latin typeface="Tahoma" panose="020B0604030504040204" pitchFamily="34" charset="0"/>
                <a:ea typeface="Tahoma" panose="020B0604030504040204" pitchFamily="34" charset="0"/>
                <a:cs typeface="Tahoma" panose="020B0604030504040204" pitchFamily="34" charset="0"/>
              </a:rPr>
              <a:t>Clinic</a:t>
            </a:r>
            <a:r>
              <a:rPr lang="sv-SE" b="1" dirty="0">
                <a:solidFill>
                  <a:srgbClr val="FF8029"/>
                </a:solidFill>
                <a:latin typeface="Tahoma" panose="020B0604030504040204" pitchFamily="34" charset="0"/>
                <a:ea typeface="Tahoma" panose="020B0604030504040204" pitchFamily="34" charset="0"/>
                <a:cs typeface="Tahoma" panose="020B0604030504040204" pitchFamily="34" charset="0"/>
              </a:rPr>
              <a:t> dialysis is over-</a:t>
            </a:r>
            <a:r>
              <a:rPr lang="sv-SE" b="1" dirty="0" err="1">
                <a:solidFill>
                  <a:srgbClr val="FF8029"/>
                </a:solidFill>
                <a:latin typeface="Tahoma" panose="020B0604030504040204" pitchFamily="34" charset="0"/>
                <a:ea typeface="Tahoma" panose="020B0604030504040204" pitchFamily="34" charset="0"/>
                <a:cs typeface="Tahoma" panose="020B0604030504040204" pitchFamily="34" charset="0"/>
              </a:rPr>
              <a:t>remunerated</a:t>
            </a:r>
            <a:r>
              <a:rPr lang="sv-SE" b="1" dirty="0">
                <a:solidFill>
                  <a:srgbClr val="FF8029"/>
                </a:solidFill>
                <a:latin typeface="Tahoma" panose="020B0604030504040204" pitchFamily="34" charset="0"/>
                <a:ea typeface="Tahoma" panose="020B0604030504040204" pitchFamily="34" charset="0"/>
                <a:cs typeface="Tahoma" panose="020B0604030504040204" pitchFamily="34" charset="0"/>
              </a:rPr>
              <a:t>, and</a:t>
            </a:r>
          </a:p>
          <a:p>
            <a:r>
              <a:rPr lang="sv-SE" b="1" dirty="0" err="1">
                <a:solidFill>
                  <a:srgbClr val="FF8029"/>
                </a:solidFill>
                <a:latin typeface="Tahoma" panose="020B0604030504040204" pitchFamily="34" charset="0"/>
                <a:ea typeface="Tahoma" panose="020B0604030504040204" pitchFamily="34" charset="0"/>
                <a:cs typeface="Tahoma" panose="020B0604030504040204" pitchFamily="34" charset="0"/>
              </a:rPr>
              <a:t>home</a:t>
            </a:r>
            <a:r>
              <a:rPr lang="sv-SE" b="1" dirty="0">
                <a:solidFill>
                  <a:srgbClr val="FF8029"/>
                </a:solidFill>
                <a:latin typeface="Tahoma" panose="020B0604030504040204" pitchFamily="34" charset="0"/>
                <a:ea typeface="Tahoma" panose="020B0604030504040204" pitchFamily="34" charset="0"/>
                <a:cs typeface="Tahoma" panose="020B0604030504040204" pitchFamily="34" charset="0"/>
              </a:rPr>
              <a:t> dialysis is under-</a:t>
            </a:r>
            <a:r>
              <a:rPr lang="sv-SE" b="1" dirty="0" err="1">
                <a:solidFill>
                  <a:srgbClr val="FF8029"/>
                </a:solidFill>
                <a:latin typeface="Tahoma" panose="020B0604030504040204" pitchFamily="34" charset="0"/>
                <a:ea typeface="Tahoma" panose="020B0604030504040204" pitchFamily="34" charset="0"/>
                <a:cs typeface="Tahoma" panose="020B0604030504040204" pitchFamily="34" charset="0"/>
              </a:rPr>
              <a:t>remunerated</a:t>
            </a:r>
            <a:r>
              <a:rPr lang="sv-SE" b="1" dirty="0">
                <a:solidFill>
                  <a:srgbClr val="FF8029"/>
                </a:solidFill>
                <a:latin typeface="Tahoma" panose="020B0604030504040204" pitchFamily="34" charset="0"/>
                <a:ea typeface="Tahoma" panose="020B0604030504040204" pitchFamily="34" charset="0"/>
                <a:cs typeface="Tahoma" panose="020B0604030504040204" pitchFamily="34" charset="0"/>
              </a:rPr>
              <a:t>?</a:t>
            </a:r>
          </a:p>
        </p:txBody>
      </p:sp>
    </p:spTree>
    <p:extLst>
      <p:ext uri="{BB962C8B-B14F-4D97-AF65-F5344CB8AC3E}">
        <p14:creationId xmlns:p14="http://schemas.microsoft.com/office/powerpoint/2010/main" val="2336890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95300" y="737701"/>
            <a:ext cx="8915400" cy="749218"/>
          </a:xfrm>
        </p:spPr>
        <p:txBody>
          <a:bodyPr>
            <a:normAutofit fontScale="90000"/>
          </a:bodyPr>
          <a:lstStyle/>
          <a:p>
            <a:r>
              <a:rPr lang="sv-SE" sz="3033" dirty="0" err="1"/>
              <a:t>Sometimes</a:t>
            </a:r>
            <a:r>
              <a:rPr lang="sv-SE" sz="3033" dirty="0"/>
              <a:t> </a:t>
            </a:r>
            <a:r>
              <a:rPr lang="sv-SE" sz="3033" dirty="0" err="1"/>
              <a:t>money</a:t>
            </a:r>
            <a:r>
              <a:rPr lang="sv-SE" sz="3033" dirty="0"/>
              <a:t> </a:t>
            </a:r>
            <a:r>
              <a:rPr lang="sv-SE" sz="3033" dirty="0" err="1"/>
              <a:t>buys</a:t>
            </a:r>
            <a:r>
              <a:rPr lang="sv-SE" sz="3033" dirty="0"/>
              <a:t> </a:t>
            </a:r>
            <a:r>
              <a:rPr lang="sv-SE" sz="3033" dirty="0" err="1"/>
              <a:t>even</a:t>
            </a:r>
            <a:r>
              <a:rPr lang="sv-SE" sz="3033" dirty="0"/>
              <a:t> </a:t>
            </a:r>
            <a:r>
              <a:rPr lang="sv-SE" sz="3033" dirty="0" err="1"/>
              <a:t>worse</a:t>
            </a:r>
            <a:r>
              <a:rPr lang="sv-SE" sz="3033" dirty="0"/>
              <a:t> </a:t>
            </a:r>
            <a:r>
              <a:rPr lang="sv-SE" sz="3033" dirty="0" err="1"/>
              <a:t>healthcare</a:t>
            </a:r>
            <a:r>
              <a:rPr lang="sv-SE" sz="3033" dirty="0"/>
              <a:t>!</a:t>
            </a:r>
          </a:p>
        </p:txBody>
      </p:sp>
      <p:grpSp>
        <p:nvGrpSpPr>
          <p:cNvPr id="3" name="Grupp 2"/>
          <p:cNvGrpSpPr/>
          <p:nvPr/>
        </p:nvGrpSpPr>
        <p:grpSpPr>
          <a:xfrm>
            <a:off x="0" y="1439779"/>
            <a:ext cx="9906000" cy="4166773"/>
            <a:chOff x="0" y="980728"/>
            <a:chExt cx="9144000" cy="5128336"/>
          </a:xfrm>
        </p:grpSpPr>
        <p:pic>
          <p:nvPicPr>
            <p:cNvPr id="1331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980728"/>
              <a:ext cx="9144000" cy="5128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Ned 3"/>
            <p:cNvSpPr/>
            <p:nvPr/>
          </p:nvSpPr>
          <p:spPr>
            <a:xfrm>
              <a:off x="2973600" y="2636912"/>
              <a:ext cx="216024" cy="504056"/>
            </a:xfrm>
            <a:prstGeom prst="downArrow">
              <a:avLst/>
            </a:prstGeom>
            <a:solidFill>
              <a:srgbClr val="FF8029"/>
            </a:solidFill>
            <a:ln>
              <a:solidFill>
                <a:srgbClr val="FF80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6" name="textruta 5"/>
          <p:cNvSpPr txBox="1"/>
          <p:nvPr/>
        </p:nvSpPr>
        <p:spPr>
          <a:xfrm>
            <a:off x="1364601" y="5514873"/>
            <a:ext cx="8190910" cy="646331"/>
          </a:xfrm>
          <a:prstGeom prst="rect">
            <a:avLst/>
          </a:prstGeom>
          <a:noFill/>
        </p:spPr>
        <p:txBody>
          <a:bodyPr wrap="square" rtlCol="0">
            <a:spAutoFit/>
          </a:bodyPr>
          <a:lstStyle/>
          <a:p>
            <a:r>
              <a:rPr lang="sv-SE" b="1" dirty="0" err="1">
                <a:solidFill>
                  <a:srgbClr val="FF8029"/>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Are</a:t>
            </a:r>
            <a:r>
              <a:rPr lang="sv-SE" b="1" dirty="0">
                <a:solidFill>
                  <a:srgbClr val="FF8029"/>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sv-SE" b="1" dirty="0" err="1">
                <a:solidFill>
                  <a:srgbClr val="FF8029"/>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there</a:t>
            </a:r>
            <a:r>
              <a:rPr lang="sv-SE" b="1" dirty="0">
                <a:solidFill>
                  <a:srgbClr val="FF8029"/>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sv-SE" b="1" dirty="0" err="1">
                <a:solidFill>
                  <a:srgbClr val="FF8029"/>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other</a:t>
            </a:r>
            <a:r>
              <a:rPr lang="sv-SE" b="1" dirty="0">
                <a:solidFill>
                  <a:srgbClr val="FF8029"/>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sv-SE" b="1" dirty="0" err="1">
                <a:solidFill>
                  <a:srgbClr val="FF8029"/>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reasons</a:t>
            </a:r>
            <a:r>
              <a:rPr lang="sv-SE" b="1" dirty="0">
                <a:solidFill>
                  <a:srgbClr val="FF8029"/>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for the </a:t>
            </a:r>
            <a:r>
              <a:rPr lang="sv-SE" b="1" dirty="0" err="1">
                <a:solidFill>
                  <a:srgbClr val="FF8029"/>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low</a:t>
            </a:r>
            <a:r>
              <a:rPr lang="sv-SE" b="1" dirty="0">
                <a:solidFill>
                  <a:srgbClr val="FF8029"/>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German transplant rate</a:t>
            </a:r>
          </a:p>
          <a:p>
            <a:r>
              <a:rPr lang="sv-SE" b="1" dirty="0" err="1">
                <a:solidFill>
                  <a:srgbClr val="FF8029"/>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than</a:t>
            </a:r>
            <a:r>
              <a:rPr lang="sv-SE" b="1" dirty="0">
                <a:solidFill>
                  <a:srgbClr val="FF8029"/>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the </a:t>
            </a:r>
            <a:r>
              <a:rPr lang="sv-SE" b="1" dirty="0" err="1">
                <a:solidFill>
                  <a:srgbClr val="FF8029"/>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profitability</a:t>
            </a:r>
            <a:r>
              <a:rPr lang="sv-SE" b="1" dirty="0">
                <a:solidFill>
                  <a:srgbClr val="FF8029"/>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sv-SE" b="1" dirty="0" err="1">
                <a:solidFill>
                  <a:srgbClr val="FF8029"/>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of</a:t>
            </a:r>
            <a:r>
              <a:rPr lang="sv-SE" b="1" dirty="0">
                <a:solidFill>
                  <a:srgbClr val="FF8029"/>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sv-SE" b="1" dirty="0" err="1">
                <a:solidFill>
                  <a:srgbClr val="FF8029"/>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clinic</a:t>
            </a:r>
            <a:r>
              <a:rPr lang="sv-SE" b="1" dirty="0">
                <a:solidFill>
                  <a:srgbClr val="FF8029"/>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dialysis?</a:t>
            </a:r>
          </a:p>
        </p:txBody>
      </p:sp>
    </p:spTree>
    <p:extLst>
      <p:ext uri="{BB962C8B-B14F-4D97-AF65-F5344CB8AC3E}">
        <p14:creationId xmlns:p14="http://schemas.microsoft.com/office/powerpoint/2010/main" val="2814591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ubrik 1"/>
          <p:cNvSpPr>
            <a:spLocks noGrp="1"/>
          </p:cNvSpPr>
          <p:nvPr>
            <p:ph type="title"/>
          </p:nvPr>
        </p:nvSpPr>
        <p:spPr>
          <a:xfrm>
            <a:off x="740532" y="737701"/>
            <a:ext cx="8420100" cy="928688"/>
          </a:xfrm>
        </p:spPr>
        <p:txBody>
          <a:bodyPr>
            <a:normAutofit/>
          </a:bodyPr>
          <a:lstStyle/>
          <a:p>
            <a:r>
              <a:rPr lang="sv-SE" b="1" dirty="0">
                <a:solidFill>
                  <a:srgbClr val="FF9429"/>
                </a:solidFill>
                <a:effectLst>
                  <a:outerShdw blurRad="38100" dist="38100" dir="2700000" algn="tl">
                    <a:srgbClr val="000000">
                      <a:alpha val="43137"/>
                    </a:srgbClr>
                  </a:outerShdw>
                </a:effectLst>
                <a:latin typeface="Tahoma" pitchFamily="34" charset="0"/>
                <a:ea typeface="Tahoma" pitchFamily="34" charset="0"/>
                <a:cs typeface="Tahoma" pitchFamily="34" charset="0"/>
              </a:rPr>
              <a:t>”Bismarck Beats </a:t>
            </a:r>
            <a:r>
              <a:rPr lang="sv-SE" b="1" dirty="0" err="1">
                <a:solidFill>
                  <a:srgbClr val="FF9429"/>
                </a:solidFill>
                <a:effectLst>
                  <a:outerShdw blurRad="38100" dist="38100" dir="2700000" algn="tl">
                    <a:srgbClr val="000000">
                      <a:alpha val="43137"/>
                    </a:srgbClr>
                  </a:outerShdw>
                </a:effectLst>
                <a:latin typeface="Tahoma" pitchFamily="34" charset="0"/>
                <a:ea typeface="Tahoma" pitchFamily="34" charset="0"/>
                <a:cs typeface="Tahoma" pitchFamily="34" charset="0"/>
              </a:rPr>
              <a:t>Beveridge</a:t>
            </a:r>
            <a:r>
              <a:rPr lang="sv-SE" b="1" dirty="0">
                <a:solidFill>
                  <a:srgbClr val="FF9429"/>
                </a:solidFill>
                <a:effectLst>
                  <a:outerShdw blurRad="38100" dist="38100" dir="2700000" algn="tl">
                    <a:srgbClr val="000000">
                      <a:alpha val="43137"/>
                    </a:srgbClr>
                  </a:outerShdw>
                </a:effectLst>
                <a:latin typeface="Tahoma" pitchFamily="34" charset="0"/>
                <a:ea typeface="Tahoma" pitchFamily="34" charset="0"/>
                <a:cs typeface="Tahoma" pitchFamily="34" charset="0"/>
              </a:rPr>
              <a:t>”</a:t>
            </a:r>
          </a:p>
        </p:txBody>
      </p:sp>
      <p:sp>
        <p:nvSpPr>
          <p:cNvPr id="11267" name="Platshållare för innehåll 1"/>
          <p:cNvSpPr>
            <a:spLocks noGrp="1"/>
          </p:cNvSpPr>
          <p:nvPr>
            <p:ph idx="1"/>
          </p:nvPr>
        </p:nvSpPr>
        <p:spPr>
          <a:xfrm>
            <a:off x="702024" y="1556792"/>
            <a:ext cx="8853488" cy="4387988"/>
          </a:xfrm>
        </p:spPr>
        <p:txBody>
          <a:bodyPr>
            <a:noAutofit/>
          </a:bodyPr>
          <a:lstStyle/>
          <a:p>
            <a:pPr eaLnBrk="1" hangingPunct="1">
              <a:spcBef>
                <a:spcPts val="0"/>
              </a:spcBef>
              <a:spcAft>
                <a:spcPts val="650"/>
              </a:spcAft>
              <a:buBlip>
                <a:blip r:embed="rId2"/>
              </a:buBlip>
            </a:pPr>
            <a:r>
              <a:rPr lang="en-GB" sz="1733" dirty="0"/>
              <a:t>Bismarck systems dominate the top of EHCI ranking</a:t>
            </a:r>
          </a:p>
          <a:p>
            <a:pPr lvl="1">
              <a:spcBef>
                <a:spcPts val="0"/>
              </a:spcBef>
              <a:spcAft>
                <a:spcPts val="650"/>
              </a:spcAft>
              <a:buBlip>
                <a:blip r:embed="rId2"/>
              </a:buBlip>
            </a:pPr>
            <a:r>
              <a:rPr lang="en-GB" sz="1517" dirty="0"/>
              <a:t>Beveridge systems offer conflicts between loyalty to citizens and loyalty to healthcare system/organisation (“politician home town job preservation”)</a:t>
            </a:r>
          </a:p>
          <a:p>
            <a:pPr lvl="1">
              <a:spcBef>
                <a:spcPts val="0"/>
              </a:spcBef>
              <a:spcAft>
                <a:spcPts val="650"/>
              </a:spcAft>
              <a:buBlip>
                <a:blip r:embed="rId2"/>
              </a:buBlip>
            </a:pPr>
            <a:r>
              <a:rPr lang="en-GB" sz="1517" dirty="0">
                <a:solidFill>
                  <a:srgbClr val="00B0F0"/>
                </a:solidFill>
              </a:rPr>
              <a:t>lack of business acumen in Beveridge systems; efficiency gains and cutbacks frequently not differentiated!</a:t>
            </a:r>
          </a:p>
          <a:p>
            <a:pPr lvl="1">
              <a:lnSpc>
                <a:spcPct val="110000"/>
              </a:lnSpc>
              <a:spcBef>
                <a:spcPts val="0"/>
              </a:spcBef>
              <a:spcAft>
                <a:spcPts val="650"/>
              </a:spcAft>
              <a:buBlip>
                <a:blip r:embed="rId2"/>
              </a:buBlip>
            </a:pPr>
            <a:r>
              <a:rPr lang="en-GB" sz="1517" dirty="0"/>
              <a:t>small </a:t>
            </a:r>
            <a:r>
              <a:rPr lang="en-GB" sz="1517" dirty="0" err="1"/>
              <a:t>Beveridge</a:t>
            </a:r>
            <a:r>
              <a:rPr lang="en-GB" sz="1517" dirty="0"/>
              <a:t> systems (the Nordic countries) can compete</a:t>
            </a:r>
          </a:p>
          <a:p>
            <a:pPr>
              <a:lnSpc>
                <a:spcPct val="110000"/>
              </a:lnSpc>
              <a:spcBef>
                <a:spcPts val="650"/>
              </a:spcBef>
              <a:spcAft>
                <a:spcPts val="650"/>
              </a:spcAft>
              <a:buBlip>
                <a:blip r:embed="rId2"/>
              </a:buBlip>
            </a:pPr>
            <a:endParaRPr lang="en-GB" sz="1733" dirty="0">
              <a:solidFill>
                <a:srgbClr val="FF0000"/>
              </a:solidFill>
            </a:endParaRPr>
          </a:p>
          <a:p>
            <a:pPr>
              <a:lnSpc>
                <a:spcPct val="110000"/>
              </a:lnSpc>
              <a:spcBef>
                <a:spcPts val="650"/>
              </a:spcBef>
              <a:spcAft>
                <a:spcPts val="650"/>
              </a:spcAft>
              <a:buBlip>
                <a:blip r:embed="rId2"/>
              </a:buBlip>
            </a:pPr>
            <a:endParaRPr lang="en-GB" sz="1733" dirty="0">
              <a:solidFill>
                <a:srgbClr val="FF0000"/>
              </a:solidFill>
            </a:endParaRPr>
          </a:p>
          <a:p>
            <a:pPr>
              <a:lnSpc>
                <a:spcPct val="110000"/>
              </a:lnSpc>
              <a:spcBef>
                <a:spcPts val="650"/>
              </a:spcBef>
              <a:spcAft>
                <a:spcPts val="650"/>
              </a:spcAft>
              <a:buBlip>
                <a:blip r:embed="rId2"/>
              </a:buBlip>
            </a:pPr>
            <a:endParaRPr lang="en-GB" sz="1733" dirty="0">
              <a:solidFill>
                <a:srgbClr val="FF0000"/>
              </a:solidFill>
            </a:endParaRPr>
          </a:p>
          <a:p>
            <a:pPr>
              <a:spcBef>
                <a:spcPts val="0"/>
              </a:spcBef>
              <a:spcAft>
                <a:spcPts val="0"/>
              </a:spcAft>
              <a:buBlip>
                <a:blip r:embed="rId2"/>
              </a:buBlip>
            </a:pPr>
            <a:endParaRPr lang="en-GB" sz="1733" dirty="0">
              <a:solidFill>
                <a:srgbClr val="FF0000"/>
              </a:solidFill>
            </a:endParaRPr>
          </a:p>
          <a:p>
            <a:pPr>
              <a:spcBef>
                <a:spcPts val="0"/>
              </a:spcBef>
              <a:spcAft>
                <a:spcPts val="650"/>
              </a:spcAft>
              <a:buBlip>
                <a:blip r:embed="rId2"/>
              </a:buBlip>
            </a:pPr>
            <a:r>
              <a:rPr lang="en-GB" sz="1733" dirty="0">
                <a:solidFill>
                  <a:srgbClr val="FF0000"/>
                </a:solidFill>
              </a:rPr>
              <a:t>“Chaos” systems do better than centrally planned</a:t>
            </a:r>
          </a:p>
          <a:p>
            <a:pPr lvl="1">
              <a:spcBef>
                <a:spcPts val="0"/>
              </a:spcBef>
              <a:spcAft>
                <a:spcPts val="650"/>
              </a:spcAft>
              <a:buBlip>
                <a:blip r:embed="rId2"/>
              </a:buBlip>
            </a:pPr>
            <a:r>
              <a:rPr lang="en-GB" sz="1517" dirty="0">
                <a:solidFill>
                  <a:srgbClr val="FF0000"/>
                </a:solidFill>
              </a:rPr>
              <a:t>100’s of thousands of professionals take better decisions and drive development better than central bodies</a:t>
            </a:r>
          </a:p>
          <a:p>
            <a:pPr lvl="1">
              <a:lnSpc>
                <a:spcPct val="110000"/>
              </a:lnSpc>
              <a:spcBef>
                <a:spcPts val="0"/>
              </a:spcBef>
              <a:spcAft>
                <a:spcPts val="650"/>
              </a:spcAft>
              <a:buBlip>
                <a:blip r:embed="rId2"/>
              </a:buBlip>
            </a:pPr>
            <a:r>
              <a:rPr lang="en-GB" sz="1517" dirty="0">
                <a:solidFill>
                  <a:srgbClr val="FF0000"/>
                </a:solidFill>
              </a:rPr>
              <a:t>incentives driving quality and productivity are essential!</a:t>
            </a:r>
          </a:p>
        </p:txBody>
      </p:sp>
      <p:pic>
        <p:nvPicPr>
          <p:cNvPr id="5" name="Picture 2"/>
          <p:cNvPicPr>
            <a:picLocks noChangeAspect="1" noChangeArrowheads="1"/>
          </p:cNvPicPr>
          <p:nvPr/>
        </p:nvPicPr>
        <p:blipFill>
          <a:blip r:embed="rId3" cstate="print"/>
          <a:srcRect/>
          <a:stretch>
            <a:fillRect/>
          </a:stretch>
        </p:blipFill>
        <p:spPr bwMode="auto">
          <a:xfrm>
            <a:off x="3938887" y="3350991"/>
            <a:ext cx="1638182" cy="168335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 calcmode="lin" valueType="num">
                                      <p:cBhvr additive="base">
                                        <p:cTn id="7" dur="500" fill="hold"/>
                                        <p:tgtEl>
                                          <p:spTgt spid="1126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26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anim calcmode="lin" valueType="num">
                                      <p:cBhvr additive="base">
                                        <p:cTn id="11" dur="500" fill="hold"/>
                                        <p:tgtEl>
                                          <p:spTgt spid="11267">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1267">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anim calcmode="lin" valueType="num">
                                      <p:cBhvr additive="base">
                                        <p:cTn id="15" dur="500" fill="hold"/>
                                        <p:tgtEl>
                                          <p:spTgt spid="11267">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1267">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267">
                                            <p:txEl>
                                              <p:pRg st="3" end="3"/>
                                            </p:txEl>
                                          </p:spTgt>
                                        </p:tgtEl>
                                        <p:attrNameLst>
                                          <p:attrName>style.visibility</p:attrName>
                                        </p:attrNameLst>
                                      </p:cBhvr>
                                      <p:to>
                                        <p:strVal val="visible"/>
                                      </p:to>
                                    </p:set>
                                    <p:anim calcmode="lin" valueType="num">
                                      <p:cBhvr additive="base">
                                        <p:cTn id="19" dur="500" fill="hold"/>
                                        <p:tgtEl>
                                          <p:spTgt spid="1126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26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267">
                                            <p:txEl>
                                              <p:pRg st="8" end="8"/>
                                            </p:txEl>
                                          </p:spTgt>
                                        </p:tgtEl>
                                        <p:attrNameLst>
                                          <p:attrName>style.visibility</p:attrName>
                                        </p:attrNameLst>
                                      </p:cBhvr>
                                      <p:to>
                                        <p:strVal val="visible"/>
                                      </p:to>
                                    </p:set>
                                    <p:anim calcmode="lin" valueType="num">
                                      <p:cBhvr additive="base">
                                        <p:cTn id="31" dur="500" fill="hold"/>
                                        <p:tgtEl>
                                          <p:spTgt spid="11267">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267">
                                            <p:txEl>
                                              <p:pRg st="8" end="8"/>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1267">
                                            <p:txEl>
                                              <p:pRg st="9" end="9"/>
                                            </p:txEl>
                                          </p:spTgt>
                                        </p:tgtEl>
                                        <p:attrNameLst>
                                          <p:attrName>style.visibility</p:attrName>
                                        </p:attrNameLst>
                                      </p:cBhvr>
                                      <p:to>
                                        <p:strVal val="visible"/>
                                      </p:to>
                                    </p:set>
                                    <p:anim calcmode="lin" valueType="num">
                                      <p:cBhvr additive="base">
                                        <p:cTn id="35" dur="500" fill="hold"/>
                                        <p:tgtEl>
                                          <p:spTgt spid="11267">
                                            <p:txEl>
                                              <p:pRg st="9" end="9"/>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1267">
                                            <p:txEl>
                                              <p:pRg st="9" end="9"/>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1267">
                                            <p:txEl>
                                              <p:pRg st="10" end="10"/>
                                            </p:txEl>
                                          </p:spTgt>
                                        </p:tgtEl>
                                        <p:attrNameLst>
                                          <p:attrName>style.visibility</p:attrName>
                                        </p:attrNameLst>
                                      </p:cBhvr>
                                      <p:to>
                                        <p:strVal val="visible"/>
                                      </p:to>
                                    </p:set>
                                    <p:anim calcmode="lin" valueType="num">
                                      <p:cBhvr additive="base">
                                        <p:cTn id="39" dur="500" fill="hold"/>
                                        <p:tgtEl>
                                          <p:spTgt spid="11267">
                                            <p:txEl>
                                              <p:pRg st="10" end="1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1267">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7683306" y="1946835"/>
            <a:ext cx="1961422" cy="928688"/>
          </a:xfrm>
        </p:spPr>
        <p:txBody>
          <a:bodyPr>
            <a:noAutofit/>
          </a:bodyPr>
          <a:lstStyle/>
          <a:p>
            <a:r>
              <a:rPr lang="sv-SE" sz="2600" dirty="0" err="1"/>
              <a:t>Poland</a:t>
            </a:r>
            <a:r>
              <a:rPr lang="sv-SE" sz="2600" dirty="0"/>
              <a:t> not </a:t>
            </a:r>
            <a:r>
              <a:rPr lang="sv-SE" sz="2600" dirty="0" err="1"/>
              <a:t>too</a:t>
            </a:r>
            <a:r>
              <a:rPr lang="sv-SE" sz="2600" dirty="0"/>
              <a:t> </a:t>
            </a:r>
            <a:r>
              <a:rPr lang="sv-SE" sz="2600" dirty="0" err="1"/>
              <a:t>corrupt</a:t>
            </a:r>
            <a:r>
              <a:rPr lang="sv-SE" sz="2600" dirty="0"/>
              <a:t>!</a:t>
            </a:r>
          </a:p>
        </p:txBody>
      </p:sp>
      <p:grpSp>
        <p:nvGrpSpPr>
          <p:cNvPr id="5" name="Grupp 4"/>
          <p:cNvGrpSpPr/>
          <p:nvPr/>
        </p:nvGrpSpPr>
        <p:grpSpPr>
          <a:xfrm>
            <a:off x="0" y="642938"/>
            <a:ext cx="7293260" cy="5572125"/>
            <a:chOff x="0" y="0"/>
            <a:chExt cx="6732240" cy="5143500"/>
          </a:xfrm>
        </p:grpSpPr>
        <p:pic>
          <p:nvPicPr>
            <p:cNvPr id="3" name="Bildobjekt 2"/>
            <p:cNvPicPr/>
            <p:nvPr/>
          </p:nvPicPr>
          <p:blipFill>
            <a:blip r:embed="rId2" cstate="print"/>
            <a:stretch>
              <a:fillRect/>
            </a:stretch>
          </p:blipFill>
          <p:spPr>
            <a:xfrm>
              <a:off x="0" y="0"/>
              <a:ext cx="6732240" cy="5143500"/>
            </a:xfrm>
            <a:prstGeom prst="rect">
              <a:avLst/>
            </a:prstGeom>
          </p:spPr>
        </p:pic>
        <p:sp>
          <p:nvSpPr>
            <p:cNvPr id="4" name="Ned 3"/>
            <p:cNvSpPr/>
            <p:nvPr/>
          </p:nvSpPr>
          <p:spPr>
            <a:xfrm flipV="1">
              <a:off x="1710000" y="4371950"/>
              <a:ext cx="216024"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Tree>
    <p:extLst>
      <p:ext uri="{BB962C8B-B14F-4D97-AF65-F5344CB8AC3E}">
        <p14:creationId xmlns:p14="http://schemas.microsoft.com/office/powerpoint/2010/main" val="25574710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idx="4294967295"/>
          </p:nvPr>
        </p:nvSpPr>
        <p:spPr>
          <a:xfrm>
            <a:off x="743272" y="333375"/>
            <a:ext cx="8458200" cy="685800"/>
          </a:xfrm>
        </p:spPr>
        <p:txBody>
          <a:bodyPr anchor="t">
            <a:normAutofit fontScale="90000"/>
          </a:bodyPr>
          <a:lstStyle/>
          <a:p>
            <a:pPr eaLnBrk="1" hangingPunct="1">
              <a:defRPr/>
            </a:pPr>
            <a:r>
              <a:rPr lang="en-US" altLang="en-US" sz="3600" b="1" dirty="0">
                <a:solidFill>
                  <a:srgbClr val="F7700B"/>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rPr>
              <a:t>The Euro </a:t>
            </a:r>
            <a:r>
              <a:rPr lang="en-US" altLang="en-US" b="1" dirty="0">
                <a:solidFill>
                  <a:srgbClr val="F7700B"/>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rPr>
              <a:t>Heart</a:t>
            </a:r>
            <a:r>
              <a:rPr lang="en-US" altLang="en-US" sz="3600" b="1" dirty="0">
                <a:solidFill>
                  <a:srgbClr val="F7700B"/>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rPr>
              <a:t> Index is….</a:t>
            </a:r>
            <a:endParaRPr lang="en-GB" altLang="en-US" sz="3600" b="1" dirty="0">
              <a:solidFill>
                <a:srgbClr val="F7700B"/>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endParaRPr>
          </a:p>
        </p:txBody>
      </p:sp>
      <p:grpSp>
        <p:nvGrpSpPr>
          <p:cNvPr id="2" name="Group 3"/>
          <p:cNvGrpSpPr/>
          <p:nvPr/>
        </p:nvGrpSpPr>
        <p:grpSpPr>
          <a:xfrm>
            <a:off x="992561" y="1052736"/>
            <a:ext cx="7909255" cy="5342038"/>
            <a:chOff x="1517121" y="993258"/>
            <a:chExt cx="6734165" cy="4737038"/>
          </a:xfrm>
          <a:solidFill>
            <a:srgbClr val="339933"/>
          </a:solidFill>
        </p:grpSpPr>
        <p:sp>
          <p:nvSpPr>
            <p:cNvPr id="5" name="Freeform 4"/>
            <p:cNvSpPr/>
            <p:nvPr/>
          </p:nvSpPr>
          <p:spPr>
            <a:xfrm>
              <a:off x="1530878" y="993258"/>
              <a:ext cx="6720408" cy="1571646"/>
            </a:xfrm>
            <a:custGeom>
              <a:avLst/>
              <a:gdLst>
                <a:gd name="connsiteX0" fmla="*/ 0 w 6720408"/>
                <a:gd name="connsiteY0" fmla="*/ 0 h 1512168"/>
                <a:gd name="connsiteX1" fmla="*/ 6720408 w 6720408"/>
                <a:gd name="connsiteY1" fmla="*/ 0 h 1512168"/>
                <a:gd name="connsiteX2" fmla="*/ 6720408 w 6720408"/>
                <a:gd name="connsiteY2" fmla="*/ 1512168 h 1512168"/>
                <a:gd name="connsiteX3" fmla="*/ 0 w 6720408"/>
                <a:gd name="connsiteY3" fmla="*/ 1512168 h 1512168"/>
                <a:gd name="connsiteX4" fmla="*/ 0 w 6720408"/>
                <a:gd name="connsiteY4" fmla="*/ 0 h 1512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20408" h="1512168">
                  <a:moveTo>
                    <a:pt x="0" y="0"/>
                  </a:moveTo>
                  <a:lnTo>
                    <a:pt x="6720408" y="0"/>
                  </a:lnTo>
                  <a:lnTo>
                    <a:pt x="6720408" y="1512168"/>
                  </a:lnTo>
                  <a:lnTo>
                    <a:pt x="0" y="1512168"/>
                  </a:lnTo>
                  <a:lnTo>
                    <a:pt x="0" y="0"/>
                  </a:lnTo>
                  <a:close/>
                </a:path>
              </a:pathLst>
            </a:custGeom>
            <a:noFill/>
            <a:ln>
              <a:solidFill>
                <a:srgbClr val="CCCCFF"/>
              </a:solidFill>
            </a:ln>
          </p:spPr>
          <p:style>
            <a:lnRef idx="1">
              <a:schemeClr val="accent6"/>
            </a:lnRef>
            <a:fillRef idx="3">
              <a:schemeClr val="accent6"/>
            </a:fillRef>
            <a:effectRef idx="2">
              <a:schemeClr val="accent6"/>
            </a:effectRef>
            <a:fontRef idx="minor">
              <a:schemeClr val="lt1"/>
            </a:fontRef>
          </p:style>
          <p:txBody>
            <a:bodyPr lIns="76200" tIns="76200" rIns="76200" bIns="76200" spcCol="1270" anchor="ctr"/>
            <a:lstStyle/>
            <a:p>
              <a:pPr algn="ctr" defTabSz="889000" eaLnBrk="0" fontAlgn="auto" hangingPunct="0">
                <a:lnSpc>
                  <a:spcPct val="90000"/>
                </a:lnSpc>
                <a:spcBef>
                  <a:spcPts val="0"/>
                </a:spcBef>
                <a:spcAft>
                  <a:spcPct val="35000"/>
                </a:spcAft>
                <a:defRPr/>
              </a:pPr>
              <a:r>
                <a:rPr lang="en-GB" sz="2000" b="1" dirty="0">
                  <a:solidFill>
                    <a:srgbClr val="FF6600"/>
                  </a:solidFill>
                  <a:latin typeface="Tahoma" pitchFamily="34" charset="0"/>
                  <a:ea typeface="Tahoma" pitchFamily="34" charset="0"/>
                  <a:cs typeface="Tahoma" pitchFamily="34" charset="0"/>
                </a:rPr>
                <a:t>A tool to empower patients and physicians by reviewing and comparing health care provision and policies for heart care in all EU member states, Switzerland and Norway.</a:t>
              </a:r>
            </a:p>
          </p:txBody>
        </p:sp>
        <p:sp>
          <p:nvSpPr>
            <p:cNvPr id="6" name="Freeform 5"/>
            <p:cNvSpPr/>
            <p:nvPr/>
          </p:nvSpPr>
          <p:spPr>
            <a:xfrm>
              <a:off x="1517121" y="2554744"/>
              <a:ext cx="2237948" cy="3175552"/>
            </a:xfrm>
            <a:custGeom>
              <a:avLst/>
              <a:gdLst>
                <a:gd name="connsiteX0" fmla="*/ 0 w 2237948"/>
                <a:gd name="connsiteY0" fmla="*/ 0 h 3175552"/>
                <a:gd name="connsiteX1" fmla="*/ 2237948 w 2237948"/>
                <a:gd name="connsiteY1" fmla="*/ 0 h 3175552"/>
                <a:gd name="connsiteX2" fmla="*/ 2237948 w 2237948"/>
                <a:gd name="connsiteY2" fmla="*/ 3175552 h 3175552"/>
                <a:gd name="connsiteX3" fmla="*/ 0 w 2237948"/>
                <a:gd name="connsiteY3" fmla="*/ 3175552 h 3175552"/>
                <a:gd name="connsiteX4" fmla="*/ 0 w 2237948"/>
                <a:gd name="connsiteY4" fmla="*/ 0 h 31755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7948" h="3175552">
                  <a:moveTo>
                    <a:pt x="0" y="0"/>
                  </a:moveTo>
                  <a:lnTo>
                    <a:pt x="2237948" y="0"/>
                  </a:lnTo>
                  <a:lnTo>
                    <a:pt x="2237948" y="3175552"/>
                  </a:lnTo>
                  <a:lnTo>
                    <a:pt x="0" y="3175552"/>
                  </a:lnTo>
                  <a:lnTo>
                    <a:pt x="0" y="0"/>
                  </a:lnTo>
                  <a:close/>
                </a:path>
              </a:pathLst>
            </a:custGeom>
            <a:solidFill>
              <a:srgbClr val="FF8029"/>
            </a:solidFill>
            <a:ln w="6350">
              <a:solidFill>
                <a:srgbClr val="CCCCFF"/>
              </a:solidFill>
            </a:ln>
          </p:spPr>
          <p:style>
            <a:lnRef idx="1">
              <a:schemeClr val="accent4"/>
            </a:lnRef>
            <a:fillRef idx="3">
              <a:schemeClr val="accent4"/>
            </a:fillRef>
            <a:effectRef idx="2">
              <a:schemeClr val="accent4"/>
            </a:effectRef>
            <a:fontRef idx="minor">
              <a:schemeClr val="lt1"/>
            </a:fontRef>
          </p:style>
          <p:txBody>
            <a:bodyPr tIns="91440" bIns="91440" spcCol="1270" anchor="ctr"/>
            <a:lstStyle/>
            <a:p>
              <a:pPr algn="ctr" fontAlgn="auto">
                <a:spcBef>
                  <a:spcPts val="0"/>
                </a:spcBef>
                <a:spcAft>
                  <a:spcPts val="0"/>
                </a:spcAft>
                <a:defRPr/>
              </a:pPr>
              <a:r>
                <a:rPr lang="en-GB" sz="2000" b="1" dirty="0">
                  <a:latin typeface="Tahoma" pitchFamily="34" charset="0"/>
                  <a:ea typeface="Tahoma" pitchFamily="34" charset="0"/>
                  <a:cs typeface="Tahoma" pitchFamily="34" charset="0"/>
                </a:rPr>
                <a:t>Increase transparency and comparability of healthcare systems</a:t>
              </a:r>
            </a:p>
          </p:txBody>
        </p:sp>
        <p:sp>
          <p:nvSpPr>
            <p:cNvPr id="7" name="Freeform 6"/>
            <p:cNvSpPr/>
            <p:nvPr/>
          </p:nvSpPr>
          <p:spPr>
            <a:xfrm>
              <a:off x="3755069" y="2564904"/>
              <a:ext cx="2258268" cy="3165392"/>
            </a:xfrm>
            <a:custGeom>
              <a:avLst/>
              <a:gdLst>
                <a:gd name="connsiteX0" fmla="*/ 0 w 2237948"/>
                <a:gd name="connsiteY0" fmla="*/ 0 h 3175552"/>
                <a:gd name="connsiteX1" fmla="*/ 2237948 w 2237948"/>
                <a:gd name="connsiteY1" fmla="*/ 0 h 3175552"/>
                <a:gd name="connsiteX2" fmla="*/ 2237948 w 2237948"/>
                <a:gd name="connsiteY2" fmla="*/ 3175552 h 3175552"/>
                <a:gd name="connsiteX3" fmla="*/ 0 w 2237948"/>
                <a:gd name="connsiteY3" fmla="*/ 3175552 h 3175552"/>
                <a:gd name="connsiteX4" fmla="*/ 0 w 2237948"/>
                <a:gd name="connsiteY4" fmla="*/ 0 h 31755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7948" h="3175552">
                  <a:moveTo>
                    <a:pt x="0" y="0"/>
                  </a:moveTo>
                  <a:lnTo>
                    <a:pt x="2237948" y="0"/>
                  </a:lnTo>
                  <a:lnTo>
                    <a:pt x="2237948" y="3175552"/>
                  </a:lnTo>
                  <a:lnTo>
                    <a:pt x="0" y="3175552"/>
                  </a:lnTo>
                  <a:lnTo>
                    <a:pt x="0" y="0"/>
                  </a:lnTo>
                  <a:close/>
                </a:path>
              </a:pathLst>
            </a:custGeom>
            <a:ln w="6350">
              <a:solidFill>
                <a:srgbClr val="CCCCFF"/>
              </a:solidFill>
            </a:ln>
          </p:spPr>
          <p:style>
            <a:lnRef idx="2">
              <a:schemeClr val="accent4"/>
            </a:lnRef>
            <a:fillRef idx="1">
              <a:schemeClr val="lt1"/>
            </a:fillRef>
            <a:effectRef idx="0">
              <a:schemeClr val="accent4"/>
            </a:effectRef>
            <a:fontRef idx="minor">
              <a:schemeClr val="dk1"/>
            </a:fontRef>
          </p:style>
          <p:txBody>
            <a:bodyPr tIns="91440" bIns="91440" spcCol="1270" anchor="ctr"/>
            <a:lstStyle/>
            <a:p>
              <a:pPr algn="ctr" defTabSz="1066800" eaLnBrk="0" fontAlgn="auto" hangingPunct="0">
                <a:lnSpc>
                  <a:spcPct val="90000"/>
                </a:lnSpc>
                <a:spcBef>
                  <a:spcPts val="0"/>
                </a:spcBef>
                <a:spcAft>
                  <a:spcPct val="35000"/>
                </a:spcAft>
                <a:defRPr/>
              </a:pPr>
              <a:r>
                <a:rPr lang="en-US" sz="2000" b="1" dirty="0">
                  <a:latin typeface="Tahoma" pitchFamily="34" charset="0"/>
                  <a:ea typeface="Tahoma" pitchFamily="34" charset="0"/>
                  <a:cs typeface="Tahoma" pitchFamily="34" charset="0"/>
                </a:rPr>
                <a:t>Increase public awareness, create discussion and indicate strong and weak aspects of each national healthcare system (</a:t>
              </a:r>
              <a:r>
                <a:rPr lang="sv-SE" sz="2000" b="1" dirty="0">
                  <a:latin typeface="Tahoma" pitchFamily="34" charset="0"/>
                  <a:ea typeface="Tahoma" pitchFamily="34" charset="0"/>
                  <a:cs typeface="Tahoma" pitchFamily="34" charset="0"/>
                </a:rPr>
                <a:t>pointing successful examples)</a:t>
              </a:r>
              <a:endParaRPr lang="en-US" sz="2000" b="1" dirty="0">
                <a:latin typeface="Tahoma" pitchFamily="34" charset="0"/>
                <a:ea typeface="Tahoma" pitchFamily="34" charset="0"/>
                <a:cs typeface="Tahoma" pitchFamily="34" charset="0"/>
              </a:endParaRPr>
            </a:p>
          </p:txBody>
        </p:sp>
        <p:sp>
          <p:nvSpPr>
            <p:cNvPr id="17" name="Freeform 16"/>
            <p:cNvSpPr/>
            <p:nvPr/>
          </p:nvSpPr>
          <p:spPr>
            <a:xfrm>
              <a:off x="6013338" y="2554744"/>
              <a:ext cx="2237948" cy="3175552"/>
            </a:xfrm>
            <a:custGeom>
              <a:avLst/>
              <a:gdLst>
                <a:gd name="connsiteX0" fmla="*/ 0 w 2237948"/>
                <a:gd name="connsiteY0" fmla="*/ 0 h 3175552"/>
                <a:gd name="connsiteX1" fmla="*/ 2237948 w 2237948"/>
                <a:gd name="connsiteY1" fmla="*/ 0 h 3175552"/>
                <a:gd name="connsiteX2" fmla="*/ 2237948 w 2237948"/>
                <a:gd name="connsiteY2" fmla="*/ 3175552 h 3175552"/>
                <a:gd name="connsiteX3" fmla="*/ 0 w 2237948"/>
                <a:gd name="connsiteY3" fmla="*/ 3175552 h 3175552"/>
                <a:gd name="connsiteX4" fmla="*/ 0 w 2237948"/>
                <a:gd name="connsiteY4" fmla="*/ 0 h 31755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7948" h="3175552">
                  <a:moveTo>
                    <a:pt x="0" y="0"/>
                  </a:moveTo>
                  <a:lnTo>
                    <a:pt x="2237948" y="0"/>
                  </a:lnTo>
                  <a:lnTo>
                    <a:pt x="2237948" y="3175552"/>
                  </a:lnTo>
                  <a:lnTo>
                    <a:pt x="0" y="3175552"/>
                  </a:lnTo>
                  <a:lnTo>
                    <a:pt x="0" y="0"/>
                  </a:lnTo>
                  <a:close/>
                </a:path>
              </a:pathLst>
            </a:custGeom>
            <a:solidFill>
              <a:srgbClr val="FF8029"/>
            </a:solidFill>
            <a:ln w="6350">
              <a:solidFill>
                <a:srgbClr val="CCCCFF"/>
              </a:solidFill>
            </a:ln>
          </p:spPr>
          <p:style>
            <a:lnRef idx="3">
              <a:schemeClr val="lt1"/>
            </a:lnRef>
            <a:fillRef idx="1">
              <a:schemeClr val="accent4"/>
            </a:fillRef>
            <a:effectRef idx="1">
              <a:schemeClr val="accent4"/>
            </a:effectRef>
            <a:fontRef idx="minor">
              <a:schemeClr val="lt1"/>
            </a:fontRef>
          </p:style>
          <p:txBody>
            <a:bodyPr tIns="91440" bIns="91440" spcCol="1270" anchor="ctr"/>
            <a:lstStyle/>
            <a:p>
              <a:pPr algn="ctr" fontAlgn="auto">
                <a:spcBef>
                  <a:spcPts val="0"/>
                </a:spcBef>
                <a:spcAft>
                  <a:spcPts val="0"/>
                </a:spcAft>
                <a:defRPr/>
              </a:pPr>
              <a:r>
                <a:rPr lang="en-GB" sz="2000" b="1" dirty="0">
                  <a:latin typeface="Tahoma" pitchFamily="34" charset="0"/>
                  <a:ea typeface="Tahoma" pitchFamily="34" charset="0"/>
                  <a:cs typeface="Tahoma" pitchFamily="34" charset="0"/>
                </a:rPr>
                <a:t>Helping European citizens to improve the services they receive. </a:t>
              </a:r>
            </a:p>
            <a:p>
              <a:pPr algn="ctr" fontAlgn="auto">
                <a:spcBef>
                  <a:spcPts val="0"/>
                </a:spcBef>
                <a:spcAft>
                  <a:spcPts val="0"/>
                </a:spcAft>
                <a:defRPr/>
              </a:pPr>
              <a:endParaRPr lang="en-GB" sz="2000" b="1" dirty="0">
                <a:latin typeface="Tahoma" pitchFamily="34" charset="0"/>
                <a:ea typeface="Tahoma" pitchFamily="34" charset="0"/>
                <a:cs typeface="Tahoma" pitchFamily="34" charset="0"/>
              </a:endParaRPr>
            </a:p>
          </p:txBody>
        </p:sp>
      </p:gr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0"/>
            <a:ext cx="4716016" cy="342900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Rectangle 4"/>
          <p:cNvSpPr/>
          <p:nvPr/>
        </p:nvSpPr>
        <p:spPr>
          <a:xfrm>
            <a:off x="5097016" y="0"/>
            <a:ext cx="4427984" cy="342900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Rectangle 5"/>
          <p:cNvSpPr/>
          <p:nvPr/>
        </p:nvSpPr>
        <p:spPr>
          <a:xfrm>
            <a:off x="381000" y="3429000"/>
            <a:ext cx="4716016" cy="342900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Rectangle 6"/>
          <p:cNvSpPr/>
          <p:nvPr/>
        </p:nvSpPr>
        <p:spPr>
          <a:xfrm>
            <a:off x="5097016" y="3429000"/>
            <a:ext cx="4427984" cy="342900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aphicFrame>
        <p:nvGraphicFramePr>
          <p:cNvPr id="8" name="Table 7"/>
          <p:cNvGraphicFramePr>
            <a:graphicFrameLocks noGrp="1"/>
          </p:cNvGraphicFramePr>
          <p:nvPr>
            <p:extLst>
              <p:ext uri="{D42A27DB-BD31-4B8C-83A1-F6EECF244321}">
                <p14:modId xmlns:p14="http://schemas.microsoft.com/office/powerpoint/2010/main" val="1961980759"/>
              </p:ext>
            </p:extLst>
          </p:nvPr>
        </p:nvGraphicFramePr>
        <p:xfrm>
          <a:off x="488504" y="1556793"/>
          <a:ext cx="4536504" cy="1681300"/>
        </p:xfrm>
        <a:graphic>
          <a:graphicData uri="http://schemas.openxmlformats.org/drawingml/2006/table">
            <a:tbl>
              <a:tblPr/>
              <a:tblGrid>
                <a:gridCol w="3191212">
                  <a:extLst>
                    <a:ext uri="{9D8B030D-6E8A-4147-A177-3AD203B41FA5}">
                      <a16:colId xmlns:a16="http://schemas.microsoft.com/office/drawing/2014/main" val="20000"/>
                    </a:ext>
                  </a:extLst>
                </a:gridCol>
                <a:gridCol w="1345292">
                  <a:extLst>
                    <a:ext uri="{9D8B030D-6E8A-4147-A177-3AD203B41FA5}">
                      <a16:colId xmlns:a16="http://schemas.microsoft.com/office/drawing/2014/main" val="20001"/>
                    </a:ext>
                  </a:extLst>
                </a:gridCol>
              </a:tblGrid>
              <a:tr h="611367">
                <a:tc>
                  <a:txBody>
                    <a:bodyPr/>
                    <a:lstStyle/>
                    <a:p>
                      <a:pPr algn="just" hangingPunct="0">
                        <a:spcAft>
                          <a:spcPts val="600"/>
                        </a:spcAft>
                        <a:tabLst>
                          <a:tab pos="713105" algn="l"/>
                          <a:tab pos="1804035" algn="r"/>
                          <a:tab pos="2757805" algn="r"/>
                          <a:tab pos="3708400" algn="r"/>
                          <a:tab pos="4662805" algn="r"/>
                        </a:tabLst>
                      </a:pPr>
                      <a:r>
                        <a:rPr lang="en-GB" sz="1600" b="1" dirty="0">
                          <a:solidFill>
                            <a:srgbClr val="FF6600"/>
                          </a:solidFill>
                          <a:latin typeface="Arial" pitchFamily="34" charset="0"/>
                          <a:ea typeface="Tahoma" pitchFamily="34" charset="0"/>
                          <a:cs typeface="Arial" pitchFamily="34" charset="0"/>
                        </a:rPr>
                        <a:t>Sub-discipline</a:t>
                      </a:r>
                      <a:endParaRPr lang="es-ES" sz="1600" dirty="0">
                        <a:solidFill>
                          <a:srgbClr val="FF6600"/>
                        </a:solidFill>
                        <a:latin typeface="Arial" pitchFamily="34" charset="0"/>
                        <a:ea typeface="Tahoma" pitchFamily="34" charset="0"/>
                        <a:cs typeface="Arial" pitchFamily="34" charset="0"/>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hangingPunct="0">
                        <a:spcAft>
                          <a:spcPts val="600"/>
                        </a:spcAft>
                        <a:tabLst>
                          <a:tab pos="713105" algn="l"/>
                          <a:tab pos="1804035" algn="r"/>
                          <a:tab pos="2757805" algn="r"/>
                          <a:tab pos="3708400" algn="r"/>
                          <a:tab pos="4662805" algn="r"/>
                        </a:tabLst>
                      </a:pPr>
                      <a:r>
                        <a:rPr lang="en-GB" sz="1600" b="1" dirty="0">
                          <a:solidFill>
                            <a:srgbClr val="FF6600"/>
                          </a:solidFill>
                          <a:latin typeface="Arial" pitchFamily="34" charset="0"/>
                          <a:ea typeface="Tahoma" pitchFamily="34" charset="0"/>
                          <a:cs typeface="Arial" pitchFamily="34" charset="0"/>
                        </a:rPr>
                        <a:t>Number of indicators</a:t>
                      </a:r>
                      <a:endParaRPr lang="es-ES" sz="1600" dirty="0">
                        <a:solidFill>
                          <a:srgbClr val="FF6600"/>
                        </a:solidFill>
                        <a:latin typeface="Arial" pitchFamily="34" charset="0"/>
                        <a:ea typeface="Tahoma" pitchFamily="34" charset="0"/>
                        <a:cs typeface="Arial" pitchFamily="34" charset="0"/>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54750">
                <a:tc>
                  <a:txBody>
                    <a:bodyPr/>
                    <a:lstStyle/>
                    <a:p>
                      <a:pPr algn="just" hangingPunct="0">
                        <a:spcAft>
                          <a:spcPts val="600"/>
                        </a:spcAft>
                        <a:tabLst>
                          <a:tab pos="713105" algn="l"/>
                          <a:tab pos="1804035" algn="r"/>
                          <a:tab pos="2757805" algn="r"/>
                          <a:tab pos="3708400" algn="r"/>
                          <a:tab pos="4662805" algn="r"/>
                          <a:tab pos="456565" algn="l"/>
                          <a:tab pos="1804035" algn="r"/>
                          <a:tab pos="2757805" algn="r"/>
                          <a:tab pos="3708400" algn="r"/>
                          <a:tab pos="4662805" algn="r"/>
                        </a:tabLst>
                      </a:pPr>
                      <a:r>
                        <a:rPr lang="en-GB" sz="1600" b="1" dirty="0">
                          <a:solidFill>
                            <a:srgbClr val="FF6600"/>
                          </a:solidFill>
                          <a:latin typeface="Arial" pitchFamily="34" charset="0"/>
                          <a:ea typeface="Tahoma" pitchFamily="34" charset="0"/>
                          <a:cs typeface="Arial" pitchFamily="34" charset="0"/>
                        </a:rPr>
                        <a:t>1. Prevention</a:t>
                      </a:r>
                      <a:endParaRPr lang="es-ES" sz="1600" b="1" dirty="0">
                        <a:solidFill>
                          <a:srgbClr val="FF6600"/>
                        </a:solidFill>
                        <a:latin typeface="Arial" pitchFamily="34" charset="0"/>
                        <a:ea typeface="Tahoma" pitchFamily="34" charset="0"/>
                        <a:cs typeface="Arial" pitchFamily="34" charset="0"/>
                      </a:endParaRP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hangingPunct="0">
                        <a:spcAft>
                          <a:spcPts val="600"/>
                        </a:spcAft>
                        <a:tabLst>
                          <a:tab pos="713105" algn="l"/>
                          <a:tab pos="1804035" algn="r"/>
                          <a:tab pos="2757805" algn="r"/>
                          <a:tab pos="3708400" algn="r"/>
                          <a:tab pos="4662805" algn="r"/>
                        </a:tabLst>
                      </a:pPr>
                      <a:r>
                        <a:rPr lang="en-GB" sz="1600" b="1" dirty="0">
                          <a:solidFill>
                            <a:srgbClr val="FF6600"/>
                          </a:solidFill>
                          <a:latin typeface="Arial" pitchFamily="34" charset="0"/>
                          <a:ea typeface="Tahoma" pitchFamily="34" charset="0"/>
                          <a:cs typeface="Arial" pitchFamily="34" charset="0"/>
                        </a:rPr>
                        <a:t>10</a:t>
                      </a:r>
                      <a:endParaRPr lang="es-ES" sz="1600" b="1" dirty="0">
                        <a:solidFill>
                          <a:srgbClr val="FF6600"/>
                        </a:solidFill>
                        <a:latin typeface="Arial" pitchFamily="34" charset="0"/>
                        <a:ea typeface="Tahoma" pitchFamily="34" charset="0"/>
                        <a:cs typeface="Arial" pitchFamily="34" charset="0"/>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54750">
                <a:tc>
                  <a:txBody>
                    <a:bodyPr/>
                    <a:lstStyle/>
                    <a:p>
                      <a:pPr algn="just" hangingPunct="0">
                        <a:spcAft>
                          <a:spcPts val="600"/>
                        </a:spcAft>
                        <a:tabLst>
                          <a:tab pos="713105" algn="l"/>
                          <a:tab pos="1804035" algn="r"/>
                          <a:tab pos="2757805" algn="r"/>
                          <a:tab pos="3708400" algn="r"/>
                          <a:tab pos="4662805" algn="r"/>
                          <a:tab pos="456565" algn="l"/>
                          <a:tab pos="1804035" algn="r"/>
                          <a:tab pos="2757805" algn="r"/>
                          <a:tab pos="3708400" algn="r"/>
                          <a:tab pos="4662805" algn="r"/>
                        </a:tabLst>
                      </a:pPr>
                      <a:r>
                        <a:rPr lang="en-GB" sz="1600" b="1" dirty="0">
                          <a:solidFill>
                            <a:srgbClr val="FF6600"/>
                          </a:solidFill>
                          <a:latin typeface="Arial" pitchFamily="34" charset="0"/>
                          <a:ea typeface="Tahoma" pitchFamily="34" charset="0"/>
                          <a:cs typeface="Arial" pitchFamily="34" charset="0"/>
                        </a:rPr>
                        <a:t>2. Procedures</a:t>
                      </a:r>
                      <a:endParaRPr lang="es-ES" sz="1600" b="1" dirty="0">
                        <a:solidFill>
                          <a:srgbClr val="FF6600"/>
                        </a:solidFill>
                        <a:latin typeface="Arial" pitchFamily="34" charset="0"/>
                        <a:ea typeface="Tahoma" pitchFamily="34" charset="0"/>
                        <a:cs typeface="Arial" pitchFamily="34" charset="0"/>
                      </a:endParaRP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hangingPunct="0">
                        <a:spcAft>
                          <a:spcPts val="600"/>
                        </a:spcAft>
                        <a:tabLst>
                          <a:tab pos="713105" algn="l"/>
                          <a:tab pos="1804035" algn="r"/>
                          <a:tab pos="2757805" algn="r"/>
                          <a:tab pos="3708400" algn="r"/>
                          <a:tab pos="4662805" algn="r"/>
                        </a:tabLst>
                      </a:pPr>
                      <a:r>
                        <a:rPr lang="en-GB" sz="1600" b="1" dirty="0">
                          <a:solidFill>
                            <a:srgbClr val="FF6600"/>
                          </a:solidFill>
                          <a:latin typeface="Arial" pitchFamily="34" charset="0"/>
                          <a:ea typeface="Tahoma" pitchFamily="34" charset="0"/>
                          <a:cs typeface="Arial" pitchFamily="34" charset="0"/>
                        </a:rPr>
                        <a:t>11</a:t>
                      </a:r>
                      <a:endParaRPr lang="es-ES" sz="1600" b="1" dirty="0">
                        <a:solidFill>
                          <a:srgbClr val="FF6600"/>
                        </a:solidFill>
                        <a:latin typeface="Arial" pitchFamily="34" charset="0"/>
                        <a:ea typeface="Tahoma" pitchFamily="34" charset="0"/>
                        <a:cs typeface="Arial" pitchFamily="34" charset="0"/>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05683">
                <a:tc>
                  <a:txBody>
                    <a:bodyPr/>
                    <a:lstStyle/>
                    <a:p>
                      <a:pPr marL="0" marR="0" indent="0" algn="just" defTabSz="914400" rtl="0" eaLnBrk="1" fontAlgn="auto" latinLnBrk="0" hangingPunct="0">
                        <a:lnSpc>
                          <a:spcPct val="100000"/>
                        </a:lnSpc>
                        <a:spcBef>
                          <a:spcPts val="0"/>
                        </a:spcBef>
                        <a:spcAft>
                          <a:spcPts val="600"/>
                        </a:spcAft>
                        <a:buClrTx/>
                        <a:buSzTx/>
                        <a:buFontTx/>
                        <a:buNone/>
                        <a:tabLst>
                          <a:tab pos="713105" algn="l"/>
                          <a:tab pos="1804035" algn="r"/>
                          <a:tab pos="2757805" algn="r"/>
                          <a:tab pos="3708400" algn="r"/>
                          <a:tab pos="4662805" algn="r"/>
                          <a:tab pos="456565" algn="l"/>
                          <a:tab pos="1804035" algn="r"/>
                          <a:tab pos="2757805" algn="r"/>
                          <a:tab pos="3708400" algn="r"/>
                          <a:tab pos="4662805" algn="r"/>
                        </a:tabLst>
                        <a:defRPr/>
                      </a:pPr>
                      <a:r>
                        <a:rPr lang="en-GB" sz="1600" b="1" dirty="0">
                          <a:solidFill>
                            <a:srgbClr val="FF6600"/>
                          </a:solidFill>
                          <a:latin typeface="Arial" pitchFamily="34" charset="0"/>
                          <a:ea typeface="Tahoma" pitchFamily="34" charset="0"/>
                          <a:cs typeface="Arial" pitchFamily="34" charset="0"/>
                        </a:rPr>
                        <a:t>3. Access to treatment/care</a:t>
                      </a:r>
                      <a:endParaRPr lang="es-ES" sz="1600" b="1" dirty="0">
                        <a:solidFill>
                          <a:srgbClr val="FF6600"/>
                        </a:solidFill>
                        <a:latin typeface="Arial" pitchFamily="34" charset="0"/>
                        <a:ea typeface="Tahoma" pitchFamily="34" charset="0"/>
                        <a:cs typeface="Arial" pitchFamily="34" charset="0"/>
                      </a:endParaRP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hangingPunct="0">
                        <a:spcAft>
                          <a:spcPts val="600"/>
                        </a:spcAft>
                        <a:tabLst>
                          <a:tab pos="713105" algn="l"/>
                          <a:tab pos="1804035" algn="r"/>
                          <a:tab pos="2757805" algn="r"/>
                          <a:tab pos="3708400" algn="r"/>
                          <a:tab pos="4662805" algn="r"/>
                        </a:tabLst>
                      </a:pPr>
                      <a:r>
                        <a:rPr lang="en-GB" sz="1600" b="1" dirty="0">
                          <a:solidFill>
                            <a:srgbClr val="FF6600"/>
                          </a:solidFill>
                          <a:latin typeface="Arial" pitchFamily="34" charset="0"/>
                          <a:ea typeface="Tahoma" pitchFamily="34" charset="0"/>
                          <a:cs typeface="Arial" pitchFamily="34" charset="0"/>
                        </a:rPr>
                        <a:t>6</a:t>
                      </a:r>
                      <a:endParaRPr lang="es-ES" sz="1600" b="1" dirty="0">
                        <a:solidFill>
                          <a:srgbClr val="FF6600"/>
                        </a:solidFill>
                        <a:latin typeface="Arial" pitchFamily="34" charset="0"/>
                        <a:ea typeface="Tahoma" pitchFamily="34" charset="0"/>
                        <a:cs typeface="Arial" pitchFamily="34" charset="0"/>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54750">
                <a:tc>
                  <a:txBody>
                    <a:bodyPr/>
                    <a:lstStyle/>
                    <a:p>
                      <a:pPr algn="just" hangingPunct="0">
                        <a:spcAft>
                          <a:spcPts val="600"/>
                        </a:spcAft>
                        <a:tabLst>
                          <a:tab pos="713105" algn="l"/>
                          <a:tab pos="1804035" algn="r"/>
                          <a:tab pos="2757805" algn="r"/>
                          <a:tab pos="3708400" algn="r"/>
                          <a:tab pos="4662805" algn="r"/>
                          <a:tab pos="456565" algn="l"/>
                          <a:tab pos="1804035" algn="r"/>
                          <a:tab pos="2757805" algn="r"/>
                          <a:tab pos="3708400" algn="r"/>
                          <a:tab pos="4662805" algn="r"/>
                        </a:tabLst>
                      </a:pPr>
                      <a:r>
                        <a:rPr lang="en-GB" sz="1600" b="1" dirty="0">
                          <a:solidFill>
                            <a:srgbClr val="FF6600"/>
                          </a:solidFill>
                          <a:latin typeface="Arial" pitchFamily="34" charset="0"/>
                          <a:ea typeface="Tahoma" pitchFamily="34" charset="0"/>
                          <a:cs typeface="Arial" pitchFamily="34" charset="0"/>
                        </a:rPr>
                        <a:t>4. Outcomes</a:t>
                      </a:r>
                      <a:endParaRPr lang="es-ES" sz="1600" b="1" dirty="0">
                        <a:solidFill>
                          <a:srgbClr val="FF6600"/>
                        </a:solidFill>
                        <a:latin typeface="Arial" pitchFamily="34" charset="0"/>
                        <a:ea typeface="Tahoma" pitchFamily="34" charset="0"/>
                        <a:cs typeface="Arial" pitchFamily="34" charset="0"/>
                      </a:endParaRP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hangingPunct="0">
                        <a:spcAft>
                          <a:spcPts val="600"/>
                        </a:spcAft>
                        <a:tabLst>
                          <a:tab pos="713105" algn="l"/>
                          <a:tab pos="1804035" algn="r"/>
                          <a:tab pos="2757805" algn="r"/>
                          <a:tab pos="3708400" algn="r"/>
                          <a:tab pos="4662805" algn="r"/>
                        </a:tabLst>
                      </a:pPr>
                      <a:r>
                        <a:rPr lang="en-GB" sz="1600" b="1" dirty="0">
                          <a:solidFill>
                            <a:srgbClr val="FF6600"/>
                          </a:solidFill>
                          <a:latin typeface="Arial" pitchFamily="34" charset="0"/>
                          <a:ea typeface="Tahoma" pitchFamily="34" charset="0"/>
                          <a:cs typeface="Arial" pitchFamily="34" charset="0"/>
                        </a:rPr>
                        <a:t>4</a:t>
                      </a:r>
                      <a:endParaRPr lang="es-ES" sz="1600" b="1" dirty="0">
                        <a:solidFill>
                          <a:srgbClr val="FF6600"/>
                        </a:solidFill>
                        <a:latin typeface="Arial" pitchFamily="34" charset="0"/>
                        <a:ea typeface="Tahoma" pitchFamily="34" charset="0"/>
                        <a:cs typeface="Arial" pitchFamily="34" charset="0"/>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graphicFrame>
        <p:nvGraphicFramePr>
          <p:cNvPr id="10" name="Table 9"/>
          <p:cNvGraphicFramePr>
            <a:graphicFrameLocks noGrp="1"/>
          </p:cNvGraphicFramePr>
          <p:nvPr/>
        </p:nvGraphicFramePr>
        <p:xfrm>
          <a:off x="560512" y="4653137"/>
          <a:ext cx="3600450" cy="619125"/>
        </p:xfrm>
        <a:graphic>
          <a:graphicData uri="http://schemas.openxmlformats.org/drawingml/2006/table">
            <a:tbl>
              <a:tblPr/>
              <a:tblGrid>
                <a:gridCol w="1266093">
                  <a:extLst>
                    <a:ext uri="{9D8B030D-6E8A-4147-A177-3AD203B41FA5}">
                      <a16:colId xmlns:a16="http://schemas.microsoft.com/office/drawing/2014/main" val="20000"/>
                    </a:ext>
                  </a:extLst>
                </a:gridCol>
                <a:gridCol w="1218725">
                  <a:extLst>
                    <a:ext uri="{9D8B030D-6E8A-4147-A177-3AD203B41FA5}">
                      <a16:colId xmlns:a16="http://schemas.microsoft.com/office/drawing/2014/main" val="20001"/>
                    </a:ext>
                  </a:extLst>
                </a:gridCol>
                <a:gridCol w="1115632">
                  <a:extLst>
                    <a:ext uri="{9D8B030D-6E8A-4147-A177-3AD203B41FA5}">
                      <a16:colId xmlns:a16="http://schemas.microsoft.com/office/drawing/2014/main" val="20002"/>
                    </a:ext>
                  </a:extLst>
                </a:gridCol>
              </a:tblGrid>
              <a:tr h="504056">
                <a:tc>
                  <a:txBody>
                    <a:bodyPr/>
                    <a:lstStyle/>
                    <a:p>
                      <a:pPr algn="ctr" fontAlgn="b"/>
                      <a:r>
                        <a:rPr lang="es-ES" sz="2000" b="1" i="0" u="none" strike="noStrike" dirty="0">
                          <a:solidFill>
                            <a:srgbClr val="007F00"/>
                          </a:solidFill>
                          <a:latin typeface="Arial"/>
                        </a:rPr>
                        <a:t>Score 3</a:t>
                      </a:r>
                      <a:br>
                        <a:rPr lang="es-ES" sz="2000" b="1" i="0" u="none" strike="noStrike" dirty="0">
                          <a:solidFill>
                            <a:srgbClr val="007F00"/>
                          </a:solidFill>
                          <a:latin typeface="Arial"/>
                        </a:rPr>
                      </a:br>
                      <a:r>
                        <a:rPr lang="es-ES" sz="2000" b="1" i="0" u="none" strike="noStrike" dirty="0">
                          <a:solidFill>
                            <a:srgbClr val="007F00"/>
                          </a:solidFill>
                          <a:latin typeface="Wingdings"/>
                        </a:rPr>
                        <a:t>C</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s-ES" sz="2000" b="1" i="0" u="none" strike="noStrike" dirty="0">
                          <a:solidFill>
                            <a:srgbClr val="FF9900"/>
                          </a:solidFill>
                          <a:latin typeface="Arial"/>
                        </a:rPr>
                        <a:t>Score 2</a:t>
                      </a:r>
                      <a:br>
                        <a:rPr lang="es-ES" sz="2000" b="1" i="0" u="none" strike="noStrike" dirty="0">
                          <a:solidFill>
                            <a:srgbClr val="FF9900"/>
                          </a:solidFill>
                          <a:latin typeface="Arial"/>
                        </a:rPr>
                      </a:br>
                      <a:r>
                        <a:rPr lang="es-ES" sz="2000" b="1" i="0" u="none" strike="noStrike" dirty="0">
                          <a:solidFill>
                            <a:srgbClr val="FF9900"/>
                          </a:solidFill>
                          <a:latin typeface="Wingdings"/>
                        </a:rPr>
                        <a:t>F</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s-ES" sz="2000" b="1" i="0" u="none" strike="noStrike" dirty="0">
                          <a:solidFill>
                            <a:srgbClr val="FF0000"/>
                          </a:solidFill>
                          <a:latin typeface="Arial"/>
                        </a:rPr>
                        <a:t>Score 1 </a:t>
                      </a:r>
                      <a:br>
                        <a:rPr lang="es-ES" sz="2000" b="1" i="0" u="none" strike="noStrike" dirty="0">
                          <a:solidFill>
                            <a:srgbClr val="FF0000"/>
                          </a:solidFill>
                          <a:latin typeface="Arial"/>
                        </a:rPr>
                      </a:br>
                      <a:r>
                        <a:rPr lang="es-ES" sz="2000" b="1" i="0" u="none" strike="noStrike" dirty="0">
                          <a:solidFill>
                            <a:srgbClr val="FF0000"/>
                          </a:solidFill>
                          <a:latin typeface="Wingdings"/>
                        </a:rPr>
                        <a:t>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graphicFrame>
        <p:nvGraphicFramePr>
          <p:cNvPr id="13" name="Table 12"/>
          <p:cNvGraphicFramePr>
            <a:graphicFrameLocks noGrp="1"/>
          </p:cNvGraphicFramePr>
          <p:nvPr/>
        </p:nvGraphicFramePr>
        <p:xfrm>
          <a:off x="5385048" y="3861048"/>
          <a:ext cx="3373616" cy="2712720"/>
        </p:xfrm>
        <a:graphic>
          <a:graphicData uri="http://schemas.openxmlformats.org/drawingml/2006/table">
            <a:tbl>
              <a:tblPr/>
              <a:tblGrid>
                <a:gridCol w="1003463">
                  <a:extLst>
                    <a:ext uri="{9D8B030D-6E8A-4147-A177-3AD203B41FA5}">
                      <a16:colId xmlns:a16="http://schemas.microsoft.com/office/drawing/2014/main" val="20000"/>
                    </a:ext>
                  </a:extLst>
                </a:gridCol>
                <a:gridCol w="615907">
                  <a:extLst>
                    <a:ext uri="{9D8B030D-6E8A-4147-A177-3AD203B41FA5}">
                      <a16:colId xmlns:a16="http://schemas.microsoft.com/office/drawing/2014/main" val="20001"/>
                    </a:ext>
                  </a:extLst>
                </a:gridCol>
                <a:gridCol w="1138339">
                  <a:extLst>
                    <a:ext uri="{9D8B030D-6E8A-4147-A177-3AD203B41FA5}">
                      <a16:colId xmlns:a16="http://schemas.microsoft.com/office/drawing/2014/main" val="20002"/>
                    </a:ext>
                  </a:extLst>
                </a:gridCol>
                <a:gridCol w="615907">
                  <a:extLst>
                    <a:ext uri="{9D8B030D-6E8A-4147-A177-3AD203B41FA5}">
                      <a16:colId xmlns:a16="http://schemas.microsoft.com/office/drawing/2014/main" val="20003"/>
                    </a:ext>
                  </a:extLst>
                </a:gridCol>
              </a:tblGrid>
              <a:tr h="272981">
                <a:tc>
                  <a:txBody>
                    <a:bodyPr/>
                    <a:lstStyle/>
                    <a:p>
                      <a:pPr algn="just" hangingPunct="0">
                        <a:spcAft>
                          <a:spcPts val="600"/>
                        </a:spcAft>
                        <a:tabLst>
                          <a:tab pos="713105" algn="l"/>
                          <a:tab pos="1804035" algn="r"/>
                          <a:tab pos="2757805" algn="r"/>
                          <a:tab pos="3708400" algn="r"/>
                          <a:tab pos="4662805" algn="r"/>
                        </a:tabLst>
                      </a:pPr>
                      <a:r>
                        <a:rPr lang="en-GB" sz="1100" b="1" dirty="0">
                          <a:latin typeface="Tahoma"/>
                          <a:ea typeface="Times New Roman"/>
                          <a:cs typeface="Tahoma"/>
                        </a:rPr>
                        <a:t>Country</a:t>
                      </a:r>
                      <a:endParaRPr lang="es-ES" sz="1100" dirty="0">
                        <a:latin typeface="Tahoma"/>
                        <a:ea typeface="Times New Roman"/>
                        <a:cs typeface="Tms Rm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hangingPunct="0">
                        <a:spcAft>
                          <a:spcPts val="600"/>
                        </a:spcAft>
                        <a:tabLst>
                          <a:tab pos="713105" algn="l"/>
                          <a:tab pos="1804035" algn="r"/>
                          <a:tab pos="2757805" algn="r"/>
                          <a:tab pos="3708400" algn="r"/>
                          <a:tab pos="4662805" algn="r"/>
                        </a:tabLst>
                      </a:pPr>
                      <a:r>
                        <a:rPr lang="en-GB" sz="1100" b="1">
                          <a:latin typeface="Tahoma"/>
                          <a:ea typeface="Times New Roman"/>
                          <a:cs typeface="Tahoma"/>
                        </a:rPr>
                        <a:t>Responded</a:t>
                      </a:r>
                      <a:endParaRPr lang="es-ES" sz="1100">
                        <a:latin typeface="Tahoma"/>
                        <a:ea typeface="Times New Roman"/>
                        <a:cs typeface="Tms Rm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hangingPunct="0">
                        <a:spcAft>
                          <a:spcPts val="600"/>
                        </a:spcAft>
                        <a:tabLst>
                          <a:tab pos="713105" algn="l"/>
                          <a:tab pos="1804035" algn="r"/>
                          <a:tab pos="2757805" algn="r"/>
                          <a:tab pos="3708400" algn="r"/>
                          <a:tab pos="4662805" algn="r"/>
                        </a:tabLst>
                      </a:pPr>
                      <a:r>
                        <a:rPr lang="en-GB" sz="1100" b="1">
                          <a:latin typeface="Tahoma"/>
                          <a:ea typeface="Times New Roman"/>
                          <a:cs typeface="Tahoma"/>
                        </a:rPr>
                        <a:t>Country</a:t>
                      </a:r>
                      <a:endParaRPr lang="es-ES" sz="1100">
                        <a:latin typeface="Tahoma"/>
                        <a:ea typeface="Times New Roman"/>
                        <a:cs typeface="Tms Rm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hangingPunct="0">
                        <a:spcAft>
                          <a:spcPts val="600"/>
                        </a:spcAft>
                        <a:tabLst>
                          <a:tab pos="713105" algn="l"/>
                          <a:tab pos="1804035" algn="r"/>
                          <a:tab pos="2757805" algn="r"/>
                          <a:tab pos="3708400" algn="r"/>
                          <a:tab pos="4662805" algn="r"/>
                        </a:tabLst>
                      </a:pPr>
                      <a:r>
                        <a:rPr lang="en-GB" sz="1100" b="1">
                          <a:latin typeface="Tahoma"/>
                          <a:ea typeface="Times New Roman"/>
                          <a:cs typeface="Tahoma"/>
                        </a:rPr>
                        <a:t>Responded</a:t>
                      </a:r>
                      <a:endParaRPr lang="es-ES" sz="1100">
                        <a:latin typeface="Tahoma"/>
                        <a:ea typeface="Times New Roman"/>
                        <a:cs typeface="Tms Rm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0">
                <a:tc>
                  <a:txBody>
                    <a:bodyPr/>
                    <a:lstStyle/>
                    <a:p>
                      <a:pPr algn="l" fontAlgn="auto" hangingPunct="1">
                        <a:spcAft>
                          <a:spcPts val="0"/>
                        </a:spcAft>
                        <a:tabLst>
                          <a:tab pos="713105" algn="l"/>
                          <a:tab pos="1804035" algn="r"/>
                          <a:tab pos="2757805" algn="r"/>
                          <a:tab pos="3708400" algn="r"/>
                          <a:tab pos="4662805" algn="r"/>
                          <a:tab pos="449580" algn="l"/>
                        </a:tabLst>
                      </a:pPr>
                      <a:r>
                        <a:rPr lang="en-GB" sz="1000">
                          <a:latin typeface="Tahoma"/>
                          <a:ea typeface="Times New Roman"/>
                          <a:cs typeface="Tahoma"/>
                        </a:rPr>
                        <a:t>Austria</a:t>
                      </a:r>
                      <a:endParaRPr lang="es-ES" sz="1100">
                        <a:latin typeface="Tahoma"/>
                        <a:ea typeface="Times New Roman"/>
                        <a:cs typeface="Tms Rm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hangingPunct="0">
                        <a:spcAft>
                          <a:spcPts val="0"/>
                        </a:spcAft>
                        <a:tabLst>
                          <a:tab pos="713105" algn="l"/>
                          <a:tab pos="1804035" algn="r"/>
                          <a:tab pos="2757805" algn="r"/>
                          <a:tab pos="3708400" algn="r"/>
                          <a:tab pos="4662805" algn="r"/>
                        </a:tabLst>
                      </a:pPr>
                      <a:r>
                        <a:rPr lang="en-GB" sz="1000" b="1">
                          <a:latin typeface="Tahoma"/>
                          <a:ea typeface="Times New Roman"/>
                          <a:cs typeface="Tahoma"/>
                        </a:rPr>
                        <a:t>√</a:t>
                      </a:r>
                      <a:endParaRPr lang="es-ES" sz="1100">
                        <a:latin typeface="Tahoma"/>
                        <a:ea typeface="Times New Roman"/>
                        <a:cs typeface="Tms Rm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auto" hangingPunct="1">
                        <a:spcAft>
                          <a:spcPts val="0"/>
                        </a:spcAft>
                        <a:tabLst>
                          <a:tab pos="713105" algn="l"/>
                          <a:tab pos="1804035" algn="r"/>
                          <a:tab pos="2757805" algn="r"/>
                          <a:tab pos="3708400" algn="r"/>
                          <a:tab pos="4662805" algn="r"/>
                          <a:tab pos="449580" algn="l"/>
                        </a:tabLst>
                      </a:pPr>
                      <a:r>
                        <a:rPr lang="en-GB" sz="1000">
                          <a:latin typeface="Tahoma"/>
                          <a:ea typeface="Times New Roman"/>
                          <a:cs typeface="Tahoma"/>
                        </a:rPr>
                        <a:t>Latvia</a:t>
                      </a:r>
                      <a:endParaRPr lang="es-ES" sz="1100">
                        <a:latin typeface="Tahoma"/>
                        <a:ea typeface="Times New Roman"/>
                        <a:cs typeface="Tms Rm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hangingPunct="0">
                        <a:spcAft>
                          <a:spcPts val="0"/>
                        </a:spcAft>
                        <a:tabLst>
                          <a:tab pos="713105" algn="l"/>
                          <a:tab pos="1804035" algn="r"/>
                          <a:tab pos="2757805" algn="r"/>
                          <a:tab pos="3708400" algn="r"/>
                          <a:tab pos="4662805" algn="r"/>
                        </a:tabLst>
                      </a:pPr>
                      <a:r>
                        <a:rPr lang="en-GB" sz="1000" b="1">
                          <a:latin typeface="Tahoma"/>
                          <a:ea typeface="Times New Roman"/>
                          <a:cs typeface="Tahoma"/>
                        </a:rPr>
                        <a:t>√</a:t>
                      </a:r>
                      <a:endParaRPr lang="es-ES" sz="1100">
                        <a:latin typeface="Tahoma"/>
                        <a:ea typeface="Times New Roman"/>
                        <a:cs typeface="Tms Rm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36490">
                <a:tc>
                  <a:txBody>
                    <a:bodyPr/>
                    <a:lstStyle/>
                    <a:p>
                      <a:pPr algn="l" fontAlgn="auto" hangingPunct="1">
                        <a:spcAft>
                          <a:spcPts val="0"/>
                        </a:spcAft>
                        <a:tabLst>
                          <a:tab pos="713105" algn="l"/>
                          <a:tab pos="1804035" algn="r"/>
                          <a:tab pos="2757805" algn="r"/>
                          <a:tab pos="3708400" algn="r"/>
                          <a:tab pos="4662805" algn="r"/>
                          <a:tab pos="449580" algn="l"/>
                        </a:tabLst>
                      </a:pPr>
                      <a:r>
                        <a:rPr lang="en-GB" sz="1000">
                          <a:latin typeface="Tahoma"/>
                          <a:ea typeface="Times New Roman"/>
                          <a:cs typeface="Tahoma"/>
                        </a:rPr>
                        <a:t>Belgium</a:t>
                      </a:r>
                      <a:endParaRPr lang="es-ES" sz="1100">
                        <a:latin typeface="Tahoma"/>
                        <a:ea typeface="Times New Roman"/>
                        <a:cs typeface="Tms Rm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auto" hangingPunct="1">
                        <a:spcAft>
                          <a:spcPts val="0"/>
                        </a:spcAft>
                        <a:tabLst>
                          <a:tab pos="713105" algn="l"/>
                          <a:tab pos="1804035" algn="r"/>
                          <a:tab pos="2757805" algn="r"/>
                          <a:tab pos="3708400" algn="r"/>
                          <a:tab pos="4662805" algn="r"/>
                          <a:tab pos="449580" algn="l"/>
                        </a:tabLst>
                      </a:pPr>
                      <a:endParaRPr lang="es-ES" sz="1100">
                        <a:latin typeface="Tahoma"/>
                        <a:ea typeface="Times New Roman"/>
                        <a:cs typeface="Tms Rm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auto" hangingPunct="1">
                        <a:spcAft>
                          <a:spcPts val="0"/>
                        </a:spcAft>
                        <a:tabLst>
                          <a:tab pos="713105" algn="l"/>
                          <a:tab pos="1804035" algn="r"/>
                          <a:tab pos="2757805" algn="r"/>
                          <a:tab pos="3708400" algn="r"/>
                          <a:tab pos="4662805" algn="r"/>
                          <a:tab pos="449580" algn="l"/>
                        </a:tabLst>
                      </a:pPr>
                      <a:r>
                        <a:rPr lang="en-GB" sz="1000">
                          <a:latin typeface="Tahoma"/>
                          <a:ea typeface="Times New Roman"/>
                          <a:cs typeface="Tahoma"/>
                        </a:rPr>
                        <a:t>Lithuania</a:t>
                      </a:r>
                      <a:endParaRPr lang="es-ES" sz="1100">
                        <a:latin typeface="Tahoma"/>
                        <a:ea typeface="Times New Roman"/>
                        <a:cs typeface="Tms Rm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hangingPunct="0">
                        <a:spcAft>
                          <a:spcPts val="0"/>
                        </a:spcAft>
                        <a:tabLst>
                          <a:tab pos="713105" algn="l"/>
                          <a:tab pos="1804035" algn="r"/>
                          <a:tab pos="2757805" algn="r"/>
                          <a:tab pos="3708400" algn="r"/>
                          <a:tab pos="4662805" algn="r"/>
                        </a:tabLst>
                      </a:pPr>
                      <a:endParaRPr lang="es-ES" sz="1100">
                        <a:latin typeface="Tahoma"/>
                        <a:ea typeface="Times New Roman"/>
                        <a:cs typeface="Tms Rm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24082">
                <a:tc>
                  <a:txBody>
                    <a:bodyPr/>
                    <a:lstStyle/>
                    <a:p>
                      <a:pPr algn="l" fontAlgn="auto" hangingPunct="1">
                        <a:spcAft>
                          <a:spcPts val="0"/>
                        </a:spcAft>
                        <a:tabLst>
                          <a:tab pos="713105" algn="l"/>
                          <a:tab pos="1804035" algn="r"/>
                          <a:tab pos="2757805" algn="r"/>
                          <a:tab pos="3708400" algn="r"/>
                          <a:tab pos="4662805" algn="r"/>
                          <a:tab pos="449580" algn="l"/>
                        </a:tabLst>
                      </a:pPr>
                      <a:r>
                        <a:rPr lang="en-GB" sz="1000">
                          <a:latin typeface="Tahoma"/>
                          <a:ea typeface="Times New Roman"/>
                          <a:cs typeface="Tahoma"/>
                        </a:rPr>
                        <a:t>Bulgaria</a:t>
                      </a:r>
                      <a:endParaRPr lang="es-ES" sz="1100">
                        <a:latin typeface="Tahoma"/>
                        <a:ea typeface="Times New Roman"/>
                        <a:cs typeface="Tms Rm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auto" hangingPunct="1">
                        <a:spcAft>
                          <a:spcPts val="0"/>
                        </a:spcAft>
                        <a:tabLst>
                          <a:tab pos="713105" algn="l"/>
                          <a:tab pos="1804035" algn="r"/>
                          <a:tab pos="2757805" algn="r"/>
                          <a:tab pos="3708400" algn="r"/>
                          <a:tab pos="4662805" algn="r"/>
                          <a:tab pos="449580" algn="l"/>
                        </a:tabLst>
                      </a:pPr>
                      <a:r>
                        <a:rPr lang="en-GB" sz="1000" b="1">
                          <a:latin typeface="Tahoma"/>
                          <a:ea typeface="Times New Roman"/>
                          <a:cs typeface="Tahoma"/>
                        </a:rPr>
                        <a:t>√</a:t>
                      </a:r>
                      <a:endParaRPr lang="es-ES" sz="1100">
                        <a:latin typeface="Tahoma"/>
                        <a:ea typeface="Times New Roman"/>
                        <a:cs typeface="Tms Rm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auto" hangingPunct="1">
                        <a:spcAft>
                          <a:spcPts val="0"/>
                        </a:spcAft>
                        <a:tabLst>
                          <a:tab pos="713105" algn="l"/>
                          <a:tab pos="1804035" algn="r"/>
                          <a:tab pos="2757805" algn="r"/>
                          <a:tab pos="3708400" algn="r"/>
                          <a:tab pos="4662805" algn="r"/>
                          <a:tab pos="449580" algn="l"/>
                        </a:tabLst>
                      </a:pPr>
                      <a:r>
                        <a:rPr lang="en-GB" sz="1000">
                          <a:latin typeface="Tahoma"/>
                          <a:ea typeface="Times New Roman"/>
                          <a:cs typeface="Tahoma"/>
                        </a:rPr>
                        <a:t>Luxembourg</a:t>
                      </a:r>
                      <a:endParaRPr lang="es-ES" sz="1100">
                        <a:latin typeface="Tahoma"/>
                        <a:ea typeface="Times New Roman"/>
                        <a:cs typeface="Tms Rm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hangingPunct="0">
                        <a:spcAft>
                          <a:spcPts val="0"/>
                        </a:spcAft>
                        <a:tabLst>
                          <a:tab pos="713105" algn="l"/>
                          <a:tab pos="1804035" algn="r"/>
                          <a:tab pos="2757805" algn="r"/>
                          <a:tab pos="3708400" algn="r"/>
                          <a:tab pos="4662805" algn="r"/>
                        </a:tabLst>
                      </a:pPr>
                      <a:r>
                        <a:rPr lang="en-GB" sz="1000" b="1">
                          <a:latin typeface="Tahoma"/>
                          <a:ea typeface="Times New Roman"/>
                          <a:cs typeface="Tahoma"/>
                        </a:rPr>
                        <a:t>√</a:t>
                      </a:r>
                      <a:endParaRPr lang="es-ES" sz="1100">
                        <a:latin typeface="Tahoma"/>
                        <a:ea typeface="Times New Roman"/>
                        <a:cs typeface="Tms Rm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24082">
                <a:tc>
                  <a:txBody>
                    <a:bodyPr/>
                    <a:lstStyle/>
                    <a:p>
                      <a:pPr algn="l" fontAlgn="auto" hangingPunct="1">
                        <a:spcAft>
                          <a:spcPts val="0"/>
                        </a:spcAft>
                        <a:tabLst>
                          <a:tab pos="713105" algn="l"/>
                          <a:tab pos="1804035" algn="r"/>
                          <a:tab pos="2757805" algn="r"/>
                          <a:tab pos="3708400" algn="r"/>
                          <a:tab pos="4662805" algn="r"/>
                          <a:tab pos="449580" algn="l"/>
                        </a:tabLst>
                      </a:pPr>
                      <a:r>
                        <a:rPr lang="en-GB" sz="1000">
                          <a:latin typeface="Tahoma"/>
                          <a:ea typeface="Times New Roman"/>
                          <a:cs typeface="Tahoma"/>
                        </a:rPr>
                        <a:t>Croatia</a:t>
                      </a:r>
                      <a:endParaRPr lang="es-ES" sz="1100">
                        <a:latin typeface="Tahoma"/>
                        <a:ea typeface="Times New Roman"/>
                        <a:cs typeface="Tms Rm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auto" hangingPunct="1">
                        <a:spcAft>
                          <a:spcPts val="0"/>
                        </a:spcAft>
                        <a:tabLst>
                          <a:tab pos="713105" algn="l"/>
                          <a:tab pos="1804035" algn="r"/>
                          <a:tab pos="2757805" algn="r"/>
                          <a:tab pos="3708400" algn="r"/>
                          <a:tab pos="4662805" algn="r"/>
                          <a:tab pos="449580" algn="l"/>
                        </a:tabLst>
                      </a:pPr>
                      <a:r>
                        <a:rPr lang="en-GB" sz="1000" b="1">
                          <a:latin typeface="Tahoma"/>
                          <a:ea typeface="Times New Roman"/>
                          <a:cs typeface="Tahoma"/>
                        </a:rPr>
                        <a:t>√</a:t>
                      </a:r>
                      <a:endParaRPr lang="es-ES" sz="1100">
                        <a:latin typeface="Tahoma"/>
                        <a:ea typeface="Times New Roman"/>
                        <a:cs typeface="Tms Rm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auto" hangingPunct="1">
                        <a:spcAft>
                          <a:spcPts val="0"/>
                        </a:spcAft>
                        <a:tabLst>
                          <a:tab pos="713105" algn="l"/>
                          <a:tab pos="1804035" algn="r"/>
                          <a:tab pos="2757805" algn="r"/>
                          <a:tab pos="3708400" algn="r"/>
                          <a:tab pos="4662805" algn="r"/>
                          <a:tab pos="449580" algn="l"/>
                        </a:tabLst>
                      </a:pPr>
                      <a:r>
                        <a:rPr lang="en-GB" sz="1000">
                          <a:latin typeface="Tahoma"/>
                          <a:ea typeface="Times New Roman"/>
                          <a:cs typeface="Tahoma"/>
                        </a:rPr>
                        <a:t>Malta</a:t>
                      </a:r>
                      <a:endParaRPr lang="es-ES" sz="1100">
                        <a:latin typeface="Tahoma"/>
                        <a:ea typeface="Times New Roman"/>
                        <a:cs typeface="Tms Rm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auto" hangingPunct="1">
                        <a:spcAft>
                          <a:spcPts val="0"/>
                        </a:spcAft>
                        <a:tabLst>
                          <a:tab pos="713105" algn="l"/>
                          <a:tab pos="1804035" algn="r"/>
                          <a:tab pos="2757805" algn="r"/>
                          <a:tab pos="3708400" algn="r"/>
                          <a:tab pos="4662805" algn="r"/>
                          <a:tab pos="449580" algn="l"/>
                        </a:tabLst>
                      </a:pPr>
                      <a:r>
                        <a:rPr lang="en-GB" sz="1000" b="1">
                          <a:latin typeface="Tahoma"/>
                          <a:ea typeface="Times New Roman"/>
                          <a:cs typeface="Tahoma"/>
                        </a:rPr>
                        <a:t>√</a:t>
                      </a:r>
                      <a:endParaRPr lang="es-ES" sz="1100">
                        <a:latin typeface="Tahoma"/>
                        <a:ea typeface="Times New Roman"/>
                        <a:cs typeface="Tms Rm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124082">
                <a:tc>
                  <a:txBody>
                    <a:bodyPr/>
                    <a:lstStyle/>
                    <a:p>
                      <a:pPr algn="l" fontAlgn="auto" hangingPunct="1">
                        <a:spcAft>
                          <a:spcPts val="0"/>
                        </a:spcAft>
                        <a:tabLst>
                          <a:tab pos="713105" algn="l"/>
                          <a:tab pos="1804035" algn="r"/>
                          <a:tab pos="2757805" algn="r"/>
                          <a:tab pos="3708400" algn="r"/>
                          <a:tab pos="4662805" algn="r"/>
                          <a:tab pos="449580" algn="l"/>
                        </a:tabLst>
                      </a:pPr>
                      <a:r>
                        <a:rPr lang="en-GB" sz="1000">
                          <a:latin typeface="Tahoma"/>
                          <a:ea typeface="Times New Roman"/>
                          <a:cs typeface="Tahoma"/>
                        </a:rPr>
                        <a:t>Cyprus</a:t>
                      </a:r>
                      <a:endParaRPr lang="es-ES" sz="1100">
                        <a:latin typeface="Tahoma"/>
                        <a:ea typeface="Times New Roman"/>
                        <a:cs typeface="Tms Rm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auto" hangingPunct="1">
                        <a:spcAft>
                          <a:spcPts val="0"/>
                        </a:spcAft>
                        <a:tabLst>
                          <a:tab pos="713105" algn="l"/>
                          <a:tab pos="1804035" algn="r"/>
                          <a:tab pos="2757805" algn="r"/>
                          <a:tab pos="3708400" algn="r"/>
                          <a:tab pos="4662805" algn="r"/>
                          <a:tab pos="449580" algn="l"/>
                        </a:tabLst>
                      </a:pPr>
                      <a:r>
                        <a:rPr lang="en-GB" sz="1000" b="1">
                          <a:latin typeface="Tahoma"/>
                          <a:ea typeface="Times New Roman"/>
                          <a:cs typeface="Tahoma"/>
                        </a:rPr>
                        <a:t>√</a:t>
                      </a:r>
                      <a:endParaRPr lang="es-ES" sz="1100">
                        <a:latin typeface="Tahoma"/>
                        <a:ea typeface="Times New Roman"/>
                        <a:cs typeface="Tms Rm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auto" hangingPunct="1">
                        <a:spcAft>
                          <a:spcPts val="0"/>
                        </a:spcAft>
                        <a:tabLst>
                          <a:tab pos="713105" algn="l"/>
                          <a:tab pos="1804035" algn="r"/>
                          <a:tab pos="2757805" algn="r"/>
                          <a:tab pos="3708400" algn="r"/>
                          <a:tab pos="4662805" algn="r"/>
                          <a:tab pos="449580" algn="l"/>
                        </a:tabLst>
                      </a:pPr>
                      <a:r>
                        <a:rPr lang="en-GB" sz="1000">
                          <a:latin typeface="Tahoma"/>
                          <a:ea typeface="Times New Roman"/>
                          <a:cs typeface="Tahoma"/>
                        </a:rPr>
                        <a:t>Netherlands</a:t>
                      </a:r>
                      <a:endParaRPr lang="es-ES" sz="1100">
                        <a:latin typeface="Tahoma"/>
                        <a:ea typeface="Times New Roman"/>
                        <a:cs typeface="Tms Rm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auto" hangingPunct="1">
                        <a:spcAft>
                          <a:spcPts val="0"/>
                        </a:spcAft>
                        <a:tabLst>
                          <a:tab pos="713105" algn="l"/>
                          <a:tab pos="1804035" algn="r"/>
                          <a:tab pos="2757805" algn="r"/>
                          <a:tab pos="3708400" algn="r"/>
                          <a:tab pos="4662805" algn="r"/>
                          <a:tab pos="449580" algn="l"/>
                        </a:tabLst>
                      </a:pPr>
                      <a:r>
                        <a:rPr lang="en-GB" sz="1000" b="1">
                          <a:latin typeface="Tahoma"/>
                          <a:ea typeface="Times New Roman"/>
                          <a:cs typeface="Tahoma"/>
                        </a:rPr>
                        <a:t>√</a:t>
                      </a:r>
                      <a:endParaRPr lang="es-ES" sz="1100">
                        <a:latin typeface="Tahoma"/>
                        <a:ea typeface="Times New Roman"/>
                        <a:cs typeface="Tms Rm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136490">
                <a:tc>
                  <a:txBody>
                    <a:bodyPr/>
                    <a:lstStyle/>
                    <a:p>
                      <a:pPr algn="l" fontAlgn="auto" hangingPunct="1">
                        <a:spcAft>
                          <a:spcPts val="0"/>
                        </a:spcAft>
                        <a:tabLst>
                          <a:tab pos="713105" algn="l"/>
                          <a:tab pos="1804035" algn="r"/>
                          <a:tab pos="2757805" algn="r"/>
                          <a:tab pos="3708400" algn="r"/>
                          <a:tab pos="4662805" algn="r"/>
                          <a:tab pos="449580" algn="l"/>
                        </a:tabLst>
                      </a:pPr>
                      <a:r>
                        <a:rPr lang="en-GB" sz="1000">
                          <a:latin typeface="Tahoma"/>
                          <a:ea typeface="Times New Roman"/>
                          <a:cs typeface="Tahoma"/>
                        </a:rPr>
                        <a:t>Czech Republic</a:t>
                      </a:r>
                      <a:endParaRPr lang="es-ES" sz="1100">
                        <a:latin typeface="Tahoma"/>
                        <a:ea typeface="Times New Roman"/>
                        <a:cs typeface="Tms Rm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auto" hangingPunct="1">
                        <a:spcAft>
                          <a:spcPts val="0"/>
                        </a:spcAft>
                        <a:tabLst>
                          <a:tab pos="713105" algn="l"/>
                          <a:tab pos="1804035" algn="r"/>
                          <a:tab pos="2757805" algn="r"/>
                          <a:tab pos="3708400" algn="r"/>
                          <a:tab pos="4662805" algn="r"/>
                          <a:tab pos="449580" algn="l"/>
                        </a:tabLst>
                      </a:pPr>
                      <a:endParaRPr lang="es-ES" sz="1100">
                        <a:latin typeface="Tahoma"/>
                        <a:ea typeface="Times New Roman"/>
                        <a:cs typeface="Tms Rm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auto" hangingPunct="1">
                        <a:spcAft>
                          <a:spcPts val="0"/>
                        </a:spcAft>
                        <a:tabLst>
                          <a:tab pos="713105" algn="l"/>
                          <a:tab pos="1804035" algn="r"/>
                          <a:tab pos="2757805" algn="r"/>
                          <a:tab pos="3708400" algn="r"/>
                          <a:tab pos="4662805" algn="r"/>
                          <a:tab pos="449580" algn="l"/>
                        </a:tabLst>
                      </a:pPr>
                      <a:r>
                        <a:rPr lang="en-GB" sz="1000">
                          <a:latin typeface="Tahoma"/>
                          <a:ea typeface="Times New Roman"/>
                          <a:cs typeface="Tahoma"/>
                        </a:rPr>
                        <a:t>Norway</a:t>
                      </a:r>
                      <a:endParaRPr lang="es-ES" sz="1100">
                        <a:latin typeface="Tahoma"/>
                        <a:ea typeface="Times New Roman"/>
                        <a:cs typeface="Tms Rm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auto" hangingPunct="1">
                        <a:spcAft>
                          <a:spcPts val="0"/>
                        </a:spcAft>
                        <a:tabLst>
                          <a:tab pos="713105" algn="l"/>
                          <a:tab pos="1804035" algn="r"/>
                          <a:tab pos="2757805" algn="r"/>
                          <a:tab pos="3708400" algn="r"/>
                          <a:tab pos="4662805" algn="r"/>
                          <a:tab pos="449580" algn="l"/>
                        </a:tabLst>
                      </a:pPr>
                      <a:r>
                        <a:rPr lang="en-GB" sz="1000" b="1">
                          <a:latin typeface="Tahoma"/>
                          <a:ea typeface="Times New Roman"/>
                          <a:cs typeface="Tahoma"/>
                        </a:rPr>
                        <a:t>√</a:t>
                      </a:r>
                      <a:endParaRPr lang="es-ES" sz="1100">
                        <a:latin typeface="Tahoma"/>
                        <a:ea typeface="Times New Roman"/>
                        <a:cs typeface="Tms Rm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136490">
                <a:tc>
                  <a:txBody>
                    <a:bodyPr/>
                    <a:lstStyle/>
                    <a:p>
                      <a:pPr algn="l" fontAlgn="auto" hangingPunct="1">
                        <a:spcAft>
                          <a:spcPts val="0"/>
                        </a:spcAft>
                        <a:tabLst>
                          <a:tab pos="713105" algn="l"/>
                          <a:tab pos="1804035" algn="r"/>
                          <a:tab pos="2757805" algn="r"/>
                          <a:tab pos="3708400" algn="r"/>
                          <a:tab pos="4662805" algn="r"/>
                          <a:tab pos="449580" algn="l"/>
                        </a:tabLst>
                      </a:pPr>
                      <a:r>
                        <a:rPr lang="en-GB" sz="1000">
                          <a:latin typeface="Tahoma"/>
                          <a:ea typeface="Times New Roman"/>
                          <a:cs typeface="Tahoma"/>
                        </a:rPr>
                        <a:t>Denmark</a:t>
                      </a:r>
                      <a:endParaRPr lang="es-ES" sz="1100">
                        <a:latin typeface="Tahoma"/>
                        <a:ea typeface="Times New Roman"/>
                        <a:cs typeface="Tms Rm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hangingPunct="0">
                        <a:spcAft>
                          <a:spcPts val="0"/>
                        </a:spcAft>
                        <a:tabLst>
                          <a:tab pos="713105" algn="l"/>
                          <a:tab pos="1804035" algn="r"/>
                          <a:tab pos="2757805" algn="r"/>
                          <a:tab pos="3708400" algn="r"/>
                          <a:tab pos="4662805" algn="r"/>
                        </a:tabLst>
                      </a:pPr>
                      <a:r>
                        <a:rPr lang="en-GB" sz="1000" b="1">
                          <a:latin typeface="Tahoma"/>
                          <a:ea typeface="Times New Roman"/>
                          <a:cs typeface="Tahoma"/>
                        </a:rPr>
                        <a:t>√</a:t>
                      </a:r>
                      <a:endParaRPr lang="es-ES" sz="1100">
                        <a:latin typeface="Tahoma"/>
                        <a:ea typeface="Times New Roman"/>
                        <a:cs typeface="Tms Rm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auto" hangingPunct="1">
                        <a:spcAft>
                          <a:spcPts val="0"/>
                        </a:spcAft>
                        <a:tabLst>
                          <a:tab pos="713105" algn="l"/>
                          <a:tab pos="1804035" algn="r"/>
                          <a:tab pos="2757805" algn="r"/>
                          <a:tab pos="3708400" algn="r"/>
                          <a:tab pos="4662805" algn="r"/>
                          <a:tab pos="449580" algn="l"/>
                        </a:tabLst>
                      </a:pPr>
                      <a:r>
                        <a:rPr lang="en-GB" sz="1000">
                          <a:latin typeface="Tahoma"/>
                          <a:ea typeface="Times New Roman"/>
                          <a:cs typeface="Tahoma"/>
                        </a:rPr>
                        <a:t>Poland</a:t>
                      </a:r>
                      <a:endParaRPr lang="es-ES" sz="1100">
                        <a:latin typeface="Tahoma"/>
                        <a:ea typeface="Times New Roman"/>
                        <a:cs typeface="Tms Rm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hangingPunct="0">
                        <a:spcAft>
                          <a:spcPts val="0"/>
                        </a:spcAft>
                        <a:tabLst>
                          <a:tab pos="713105" algn="l"/>
                          <a:tab pos="1804035" algn="r"/>
                          <a:tab pos="2757805" algn="r"/>
                          <a:tab pos="3708400" algn="r"/>
                          <a:tab pos="4662805" algn="r"/>
                        </a:tabLst>
                      </a:pPr>
                      <a:endParaRPr lang="es-ES" sz="1100">
                        <a:latin typeface="Tahoma"/>
                        <a:ea typeface="Times New Roman"/>
                        <a:cs typeface="Tms Rm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136490">
                <a:tc>
                  <a:txBody>
                    <a:bodyPr/>
                    <a:lstStyle/>
                    <a:p>
                      <a:pPr algn="l" fontAlgn="auto" hangingPunct="1">
                        <a:spcAft>
                          <a:spcPts val="0"/>
                        </a:spcAft>
                        <a:tabLst>
                          <a:tab pos="713105" algn="l"/>
                          <a:tab pos="1804035" algn="r"/>
                          <a:tab pos="2757805" algn="r"/>
                          <a:tab pos="3708400" algn="r"/>
                          <a:tab pos="4662805" algn="r"/>
                          <a:tab pos="449580" algn="l"/>
                        </a:tabLst>
                      </a:pPr>
                      <a:r>
                        <a:rPr lang="en-GB" sz="1000">
                          <a:latin typeface="Tahoma"/>
                          <a:ea typeface="Times New Roman"/>
                          <a:cs typeface="Tahoma"/>
                        </a:rPr>
                        <a:t>Estonia</a:t>
                      </a:r>
                      <a:endParaRPr lang="es-ES" sz="1100">
                        <a:latin typeface="Tahoma"/>
                        <a:ea typeface="Times New Roman"/>
                        <a:cs typeface="Tms Rm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hangingPunct="0">
                        <a:spcAft>
                          <a:spcPts val="0"/>
                        </a:spcAft>
                        <a:tabLst>
                          <a:tab pos="713105" algn="l"/>
                          <a:tab pos="1804035" algn="r"/>
                          <a:tab pos="2757805" algn="r"/>
                          <a:tab pos="3708400" algn="r"/>
                          <a:tab pos="4662805" algn="r"/>
                        </a:tabLst>
                      </a:pPr>
                      <a:endParaRPr lang="es-ES" sz="1100">
                        <a:latin typeface="Tahoma"/>
                        <a:ea typeface="Times New Roman"/>
                        <a:cs typeface="Tms Rm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auto" hangingPunct="1">
                        <a:spcAft>
                          <a:spcPts val="0"/>
                        </a:spcAft>
                        <a:tabLst>
                          <a:tab pos="713105" algn="l"/>
                          <a:tab pos="1804035" algn="r"/>
                          <a:tab pos="2757805" algn="r"/>
                          <a:tab pos="3708400" algn="r"/>
                          <a:tab pos="4662805" algn="r"/>
                          <a:tab pos="449580" algn="l"/>
                        </a:tabLst>
                      </a:pPr>
                      <a:r>
                        <a:rPr lang="en-GB" sz="1000">
                          <a:latin typeface="Tahoma"/>
                          <a:ea typeface="Times New Roman"/>
                          <a:cs typeface="Tahoma"/>
                        </a:rPr>
                        <a:t>Portugal</a:t>
                      </a:r>
                      <a:endParaRPr lang="es-ES" sz="1100">
                        <a:latin typeface="Tahoma"/>
                        <a:ea typeface="Times New Roman"/>
                        <a:cs typeface="Tms Rm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hangingPunct="0">
                        <a:spcAft>
                          <a:spcPts val="0"/>
                        </a:spcAft>
                        <a:tabLst>
                          <a:tab pos="713105" algn="l"/>
                          <a:tab pos="1804035" algn="r"/>
                          <a:tab pos="2757805" algn="r"/>
                          <a:tab pos="3708400" algn="r"/>
                          <a:tab pos="4662805" algn="r"/>
                        </a:tabLst>
                      </a:pPr>
                      <a:r>
                        <a:rPr lang="en-GB" sz="1000" b="1">
                          <a:latin typeface="Tahoma"/>
                          <a:ea typeface="Times New Roman"/>
                          <a:cs typeface="Tahoma"/>
                        </a:rPr>
                        <a:t>√</a:t>
                      </a:r>
                      <a:endParaRPr lang="es-ES" sz="1100">
                        <a:latin typeface="Tahoma"/>
                        <a:ea typeface="Times New Roman"/>
                        <a:cs typeface="Tms Rm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124082">
                <a:tc>
                  <a:txBody>
                    <a:bodyPr/>
                    <a:lstStyle/>
                    <a:p>
                      <a:pPr algn="l" fontAlgn="auto" hangingPunct="1">
                        <a:spcAft>
                          <a:spcPts val="0"/>
                        </a:spcAft>
                        <a:tabLst>
                          <a:tab pos="713105" algn="l"/>
                          <a:tab pos="1804035" algn="r"/>
                          <a:tab pos="2757805" algn="r"/>
                          <a:tab pos="3708400" algn="r"/>
                          <a:tab pos="4662805" algn="r"/>
                          <a:tab pos="449580" algn="l"/>
                        </a:tabLst>
                      </a:pPr>
                      <a:r>
                        <a:rPr lang="en-GB" sz="1000">
                          <a:latin typeface="Tahoma"/>
                          <a:ea typeface="Times New Roman"/>
                          <a:cs typeface="Tahoma"/>
                        </a:rPr>
                        <a:t>Finland</a:t>
                      </a:r>
                      <a:endParaRPr lang="es-ES" sz="1100">
                        <a:latin typeface="Tahoma"/>
                        <a:ea typeface="Times New Roman"/>
                        <a:cs typeface="Tms Rm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hangingPunct="0">
                        <a:spcAft>
                          <a:spcPts val="0"/>
                        </a:spcAft>
                        <a:tabLst>
                          <a:tab pos="713105" algn="l"/>
                          <a:tab pos="1804035" algn="r"/>
                          <a:tab pos="2757805" algn="r"/>
                          <a:tab pos="3708400" algn="r"/>
                          <a:tab pos="4662805" algn="r"/>
                        </a:tabLst>
                      </a:pPr>
                      <a:r>
                        <a:rPr lang="en-GB" sz="1000" b="1">
                          <a:latin typeface="Tahoma"/>
                          <a:ea typeface="Times New Roman"/>
                          <a:cs typeface="Tahoma"/>
                        </a:rPr>
                        <a:t>√</a:t>
                      </a:r>
                      <a:endParaRPr lang="es-ES" sz="1100">
                        <a:latin typeface="Tahoma"/>
                        <a:ea typeface="Times New Roman"/>
                        <a:cs typeface="Tms Rm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auto" hangingPunct="1">
                        <a:spcAft>
                          <a:spcPts val="0"/>
                        </a:spcAft>
                        <a:tabLst>
                          <a:tab pos="713105" algn="l"/>
                          <a:tab pos="1804035" algn="r"/>
                          <a:tab pos="2757805" algn="r"/>
                          <a:tab pos="3708400" algn="r"/>
                          <a:tab pos="4662805" algn="r"/>
                          <a:tab pos="449580" algn="l"/>
                        </a:tabLst>
                      </a:pPr>
                      <a:r>
                        <a:rPr lang="en-GB" sz="1000">
                          <a:latin typeface="Tahoma"/>
                          <a:ea typeface="Times New Roman"/>
                          <a:cs typeface="Tahoma"/>
                        </a:rPr>
                        <a:t>Romania</a:t>
                      </a:r>
                      <a:endParaRPr lang="es-ES" sz="1100">
                        <a:latin typeface="Tahoma"/>
                        <a:ea typeface="Times New Roman"/>
                        <a:cs typeface="Tms Rm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hangingPunct="0">
                        <a:spcAft>
                          <a:spcPts val="0"/>
                        </a:spcAft>
                        <a:tabLst>
                          <a:tab pos="713105" algn="l"/>
                          <a:tab pos="1804035" algn="r"/>
                          <a:tab pos="2757805" algn="r"/>
                          <a:tab pos="3708400" algn="r"/>
                          <a:tab pos="4662805" algn="r"/>
                        </a:tabLst>
                      </a:pPr>
                      <a:r>
                        <a:rPr lang="en-GB" sz="1000" b="1">
                          <a:latin typeface="Tahoma"/>
                          <a:ea typeface="Times New Roman"/>
                          <a:cs typeface="Tahoma"/>
                        </a:rPr>
                        <a:t>√</a:t>
                      </a:r>
                      <a:endParaRPr lang="es-ES" sz="1100">
                        <a:latin typeface="Tahoma"/>
                        <a:ea typeface="Times New Roman"/>
                        <a:cs typeface="Tms Rm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136490">
                <a:tc>
                  <a:txBody>
                    <a:bodyPr/>
                    <a:lstStyle/>
                    <a:p>
                      <a:pPr algn="l" fontAlgn="auto" hangingPunct="1">
                        <a:spcAft>
                          <a:spcPts val="0"/>
                        </a:spcAft>
                        <a:tabLst>
                          <a:tab pos="713105" algn="l"/>
                          <a:tab pos="1804035" algn="r"/>
                          <a:tab pos="2757805" algn="r"/>
                          <a:tab pos="3708400" algn="r"/>
                          <a:tab pos="4662805" algn="r"/>
                          <a:tab pos="449580" algn="l"/>
                        </a:tabLst>
                      </a:pPr>
                      <a:r>
                        <a:rPr lang="en-GB" sz="1000">
                          <a:latin typeface="Tahoma"/>
                          <a:ea typeface="Times New Roman"/>
                          <a:cs typeface="Tahoma"/>
                        </a:rPr>
                        <a:t>France</a:t>
                      </a:r>
                      <a:endParaRPr lang="es-ES" sz="1100">
                        <a:latin typeface="Tahoma"/>
                        <a:ea typeface="Times New Roman"/>
                        <a:cs typeface="Tms Rm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auto" hangingPunct="1">
                        <a:spcAft>
                          <a:spcPts val="0"/>
                        </a:spcAft>
                        <a:tabLst>
                          <a:tab pos="713105" algn="l"/>
                          <a:tab pos="1804035" algn="r"/>
                          <a:tab pos="2757805" algn="r"/>
                          <a:tab pos="3708400" algn="r"/>
                          <a:tab pos="4662805" algn="r"/>
                          <a:tab pos="449580" algn="l"/>
                        </a:tabLst>
                      </a:pPr>
                      <a:endParaRPr lang="es-ES" sz="1100">
                        <a:latin typeface="Tahoma"/>
                        <a:ea typeface="Times New Roman"/>
                        <a:cs typeface="Tms Rm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auto" hangingPunct="1">
                        <a:spcAft>
                          <a:spcPts val="0"/>
                        </a:spcAft>
                        <a:tabLst>
                          <a:tab pos="713105" algn="l"/>
                          <a:tab pos="1804035" algn="r"/>
                          <a:tab pos="2757805" algn="r"/>
                          <a:tab pos="3708400" algn="r"/>
                          <a:tab pos="4662805" algn="r"/>
                          <a:tab pos="449580" algn="l"/>
                        </a:tabLst>
                      </a:pPr>
                      <a:r>
                        <a:rPr lang="en-GB" sz="1000" dirty="0">
                          <a:latin typeface="Tahoma"/>
                          <a:ea typeface="Times New Roman"/>
                          <a:cs typeface="Tahoma"/>
                        </a:rPr>
                        <a:t>Slovakia</a:t>
                      </a:r>
                      <a:endParaRPr lang="es-ES" sz="1100" dirty="0">
                        <a:latin typeface="Tahoma"/>
                        <a:ea typeface="Times New Roman"/>
                        <a:cs typeface="Tms Rm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auto" hangingPunct="1">
                        <a:spcAft>
                          <a:spcPts val="0"/>
                        </a:spcAft>
                        <a:tabLst>
                          <a:tab pos="713105" algn="l"/>
                          <a:tab pos="1804035" algn="r"/>
                          <a:tab pos="2757805" algn="r"/>
                          <a:tab pos="3708400" algn="r"/>
                          <a:tab pos="4662805" algn="r"/>
                          <a:tab pos="449580" algn="l"/>
                        </a:tabLst>
                      </a:pPr>
                      <a:r>
                        <a:rPr lang="en-GB" sz="1000" b="1">
                          <a:latin typeface="Tahoma"/>
                          <a:ea typeface="Times New Roman"/>
                          <a:cs typeface="Tahoma"/>
                        </a:rPr>
                        <a:t>√</a:t>
                      </a:r>
                      <a:endParaRPr lang="es-ES" sz="1100">
                        <a:latin typeface="Tahoma"/>
                        <a:ea typeface="Times New Roman"/>
                        <a:cs typeface="Tms Rm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124082">
                <a:tc>
                  <a:txBody>
                    <a:bodyPr/>
                    <a:lstStyle/>
                    <a:p>
                      <a:pPr algn="l" fontAlgn="auto" hangingPunct="1">
                        <a:spcAft>
                          <a:spcPts val="0"/>
                        </a:spcAft>
                        <a:tabLst>
                          <a:tab pos="713105" algn="l"/>
                          <a:tab pos="1804035" algn="r"/>
                          <a:tab pos="2757805" algn="r"/>
                          <a:tab pos="3708400" algn="r"/>
                          <a:tab pos="4662805" algn="r"/>
                          <a:tab pos="449580" algn="l"/>
                        </a:tabLst>
                      </a:pPr>
                      <a:r>
                        <a:rPr lang="en-GB" sz="1000">
                          <a:latin typeface="Tahoma"/>
                          <a:ea typeface="Times New Roman"/>
                          <a:cs typeface="Tahoma"/>
                        </a:rPr>
                        <a:t>Germany</a:t>
                      </a:r>
                      <a:endParaRPr lang="es-ES" sz="1100">
                        <a:latin typeface="Tahoma"/>
                        <a:ea typeface="Times New Roman"/>
                        <a:cs typeface="Tms Rm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auto" hangingPunct="1">
                        <a:spcAft>
                          <a:spcPts val="0"/>
                        </a:spcAft>
                        <a:tabLst>
                          <a:tab pos="713105" algn="l"/>
                          <a:tab pos="1804035" algn="r"/>
                          <a:tab pos="2757805" algn="r"/>
                          <a:tab pos="3708400" algn="r"/>
                          <a:tab pos="4662805" algn="r"/>
                          <a:tab pos="449580" algn="l"/>
                        </a:tabLst>
                      </a:pPr>
                      <a:r>
                        <a:rPr lang="en-GB" sz="1000" b="1">
                          <a:latin typeface="Tahoma"/>
                          <a:ea typeface="Times New Roman"/>
                          <a:cs typeface="Tahoma"/>
                        </a:rPr>
                        <a:t>√</a:t>
                      </a:r>
                      <a:endParaRPr lang="es-ES" sz="1100">
                        <a:latin typeface="Tahoma"/>
                        <a:ea typeface="Times New Roman"/>
                        <a:cs typeface="Tms Rm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auto" hangingPunct="1">
                        <a:spcAft>
                          <a:spcPts val="0"/>
                        </a:spcAft>
                        <a:tabLst>
                          <a:tab pos="713105" algn="l"/>
                          <a:tab pos="1804035" algn="r"/>
                          <a:tab pos="2757805" algn="r"/>
                          <a:tab pos="3708400" algn="r"/>
                          <a:tab pos="4662805" algn="r"/>
                          <a:tab pos="449580" algn="l"/>
                        </a:tabLst>
                      </a:pPr>
                      <a:r>
                        <a:rPr lang="en-GB" sz="1000">
                          <a:latin typeface="Tahoma"/>
                          <a:ea typeface="Times New Roman"/>
                          <a:cs typeface="Tahoma"/>
                        </a:rPr>
                        <a:t>Slovenia</a:t>
                      </a:r>
                      <a:endParaRPr lang="es-ES" sz="1100">
                        <a:latin typeface="Tahoma"/>
                        <a:ea typeface="Times New Roman"/>
                        <a:cs typeface="Tms Rm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auto" hangingPunct="1">
                        <a:spcAft>
                          <a:spcPts val="0"/>
                        </a:spcAft>
                        <a:tabLst>
                          <a:tab pos="713105" algn="l"/>
                          <a:tab pos="1804035" algn="r"/>
                          <a:tab pos="2757805" algn="r"/>
                          <a:tab pos="3708400" algn="r"/>
                          <a:tab pos="4662805" algn="r"/>
                          <a:tab pos="449580" algn="l"/>
                        </a:tabLst>
                      </a:pPr>
                      <a:r>
                        <a:rPr lang="en-GB" sz="1000" b="1">
                          <a:latin typeface="Tahoma"/>
                          <a:ea typeface="Times New Roman"/>
                          <a:cs typeface="Tahoma"/>
                        </a:rPr>
                        <a:t>√</a:t>
                      </a:r>
                      <a:endParaRPr lang="es-ES" sz="1100">
                        <a:latin typeface="Tahoma"/>
                        <a:ea typeface="Times New Roman"/>
                        <a:cs typeface="Tms Rm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124082">
                <a:tc>
                  <a:txBody>
                    <a:bodyPr/>
                    <a:lstStyle/>
                    <a:p>
                      <a:pPr algn="l" fontAlgn="auto" hangingPunct="1">
                        <a:spcAft>
                          <a:spcPts val="0"/>
                        </a:spcAft>
                        <a:tabLst>
                          <a:tab pos="713105" algn="l"/>
                          <a:tab pos="1804035" algn="r"/>
                          <a:tab pos="2757805" algn="r"/>
                          <a:tab pos="3708400" algn="r"/>
                          <a:tab pos="4662805" algn="r"/>
                          <a:tab pos="449580" algn="l"/>
                        </a:tabLst>
                      </a:pPr>
                      <a:r>
                        <a:rPr lang="en-GB" sz="1000">
                          <a:latin typeface="Tahoma"/>
                          <a:ea typeface="Times New Roman"/>
                          <a:cs typeface="Tahoma"/>
                        </a:rPr>
                        <a:t>Greece</a:t>
                      </a:r>
                      <a:endParaRPr lang="es-ES" sz="1100">
                        <a:latin typeface="Tahoma"/>
                        <a:ea typeface="Times New Roman"/>
                        <a:cs typeface="Tms Rm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auto" hangingPunct="1">
                        <a:spcAft>
                          <a:spcPts val="0"/>
                        </a:spcAft>
                        <a:tabLst>
                          <a:tab pos="713105" algn="l"/>
                          <a:tab pos="1804035" algn="r"/>
                          <a:tab pos="2757805" algn="r"/>
                          <a:tab pos="3708400" algn="r"/>
                          <a:tab pos="4662805" algn="r"/>
                          <a:tab pos="449580" algn="l"/>
                        </a:tabLst>
                      </a:pPr>
                      <a:r>
                        <a:rPr lang="en-GB" sz="1000" b="1">
                          <a:latin typeface="Tahoma"/>
                          <a:ea typeface="Times New Roman"/>
                          <a:cs typeface="Tahoma"/>
                        </a:rPr>
                        <a:t>√</a:t>
                      </a:r>
                      <a:endParaRPr lang="es-ES" sz="1100">
                        <a:latin typeface="Tahoma"/>
                        <a:ea typeface="Times New Roman"/>
                        <a:cs typeface="Tms Rm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auto" hangingPunct="1">
                        <a:spcAft>
                          <a:spcPts val="0"/>
                        </a:spcAft>
                        <a:tabLst>
                          <a:tab pos="713105" algn="l"/>
                          <a:tab pos="1804035" algn="r"/>
                          <a:tab pos="2757805" algn="r"/>
                          <a:tab pos="3708400" algn="r"/>
                          <a:tab pos="4662805" algn="r"/>
                          <a:tab pos="449580" algn="l"/>
                        </a:tabLst>
                      </a:pPr>
                      <a:r>
                        <a:rPr lang="en-GB" sz="1000">
                          <a:latin typeface="Tahoma"/>
                          <a:ea typeface="Times New Roman"/>
                          <a:cs typeface="Tahoma"/>
                        </a:rPr>
                        <a:t>Spain</a:t>
                      </a:r>
                      <a:endParaRPr lang="es-ES" sz="1100">
                        <a:latin typeface="Tahoma"/>
                        <a:ea typeface="Times New Roman"/>
                        <a:cs typeface="Tms Rm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auto" hangingPunct="1">
                        <a:spcAft>
                          <a:spcPts val="0"/>
                        </a:spcAft>
                        <a:tabLst>
                          <a:tab pos="713105" algn="l"/>
                          <a:tab pos="1804035" algn="r"/>
                          <a:tab pos="2757805" algn="r"/>
                          <a:tab pos="3708400" algn="r"/>
                          <a:tab pos="4662805" algn="r"/>
                          <a:tab pos="449580" algn="l"/>
                        </a:tabLst>
                      </a:pPr>
                      <a:r>
                        <a:rPr lang="en-GB" sz="1000" b="1">
                          <a:latin typeface="Tahoma"/>
                          <a:ea typeface="Times New Roman"/>
                          <a:cs typeface="Tahoma"/>
                        </a:rPr>
                        <a:t>√</a:t>
                      </a:r>
                      <a:endParaRPr lang="es-ES" sz="1100">
                        <a:latin typeface="Tahoma"/>
                        <a:ea typeface="Times New Roman"/>
                        <a:cs typeface="Tms Rm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r h="136490">
                <a:tc>
                  <a:txBody>
                    <a:bodyPr/>
                    <a:lstStyle/>
                    <a:p>
                      <a:pPr algn="l" fontAlgn="auto" hangingPunct="1">
                        <a:spcAft>
                          <a:spcPts val="0"/>
                        </a:spcAft>
                        <a:tabLst>
                          <a:tab pos="713105" algn="l"/>
                          <a:tab pos="1804035" algn="r"/>
                          <a:tab pos="2757805" algn="r"/>
                          <a:tab pos="3708400" algn="r"/>
                          <a:tab pos="4662805" algn="r"/>
                          <a:tab pos="449580" algn="l"/>
                        </a:tabLst>
                      </a:pPr>
                      <a:r>
                        <a:rPr lang="en-GB" sz="1000">
                          <a:latin typeface="Tahoma"/>
                          <a:ea typeface="Times New Roman"/>
                          <a:cs typeface="Tahoma"/>
                        </a:rPr>
                        <a:t>Hungary</a:t>
                      </a:r>
                      <a:endParaRPr lang="es-ES" sz="1100">
                        <a:latin typeface="Tahoma"/>
                        <a:ea typeface="Times New Roman"/>
                        <a:cs typeface="Tms Rm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hangingPunct="0">
                        <a:spcAft>
                          <a:spcPts val="0"/>
                        </a:spcAft>
                        <a:tabLst>
                          <a:tab pos="713105" algn="l"/>
                          <a:tab pos="1804035" algn="r"/>
                          <a:tab pos="2757805" algn="r"/>
                          <a:tab pos="3708400" algn="r"/>
                          <a:tab pos="4662805" algn="r"/>
                        </a:tabLst>
                      </a:pPr>
                      <a:r>
                        <a:rPr lang="en-GB" sz="1000" b="1">
                          <a:latin typeface="Tahoma"/>
                          <a:ea typeface="Times New Roman"/>
                          <a:cs typeface="Tahoma"/>
                        </a:rPr>
                        <a:t>√</a:t>
                      </a:r>
                      <a:endParaRPr lang="es-ES" sz="1100">
                        <a:latin typeface="Tahoma"/>
                        <a:ea typeface="Times New Roman"/>
                        <a:cs typeface="Tms Rm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auto" hangingPunct="1">
                        <a:spcAft>
                          <a:spcPts val="0"/>
                        </a:spcAft>
                        <a:tabLst>
                          <a:tab pos="713105" algn="l"/>
                          <a:tab pos="1804035" algn="r"/>
                          <a:tab pos="2757805" algn="r"/>
                          <a:tab pos="3708400" algn="r"/>
                          <a:tab pos="4662805" algn="r"/>
                          <a:tab pos="449580" algn="l"/>
                        </a:tabLst>
                      </a:pPr>
                      <a:r>
                        <a:rPr lang="en-GB" sz="1000">
                          <a:latin typeface="Tahoma"/>
                          <a:ea typeface="Times New Roman"/>
                          <a:cs typeface="Tahoma"/>
                        </a:rPr>
                        <a:t>Sweden</a:t>
                      </a:r>
                      <a:endParaRPr lang="es-ES" sz="1100">
                        <a:latin typeface="Tahoma"/>
                        <a:ea typeface="Times New Roman"/>
                        <a:cs typeface="Tms Rm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auto" hangingPunct="1">
                        <a:spcAft>
                          <a:spcPts val="0"/>
                        </a:spcAft>
                        <a:tabLst>
                          <a:tab pos="713105" algn="l"/>
                          <a:tab pos="1804035" algn="r"/>
                          <a:tab pos="2757805" algn="r"/>
                          <a:tab pos="3708400" algn="r"/>
                          <a:tab pos="4662805" algn="r"/>
                          <a:tab pos="449580" algn="l"/>
                        </a:tabLst>
                      </a:pPr>
                      <a:endParaRPr lang="es-ES" sz="1100">
                        <a:latin typeface="Tahoma"/>
                        <a:ea typeface="Times New Roman"/>
                        <a:cs typeface="Tms Rm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3"/>
                  </a:ext>
                </a:extLst>
              </a:tr>
              <a:tr h="124082">
                <a:tc>
                  <a:txBody>
                    <a:bodyPr/>
                    <a:lstStyle/>
                    <a:p>
                      <a:pPr algn="l" fontAlgn="auto" hangingPunct="1">
                        <a:spcAft>
                          <a:spcPts val="0"/>
                        </a:spcAft>
                        <a:tabLst>
                          <a:tab pos="713105" algn="l"/>
                          <a:tab pos="1804035" algn="r"/>
                          <a:tab pos="2757805" algn="r"/>
                          <a:tab pos="3708400" algn="r"/>
                          <a:tab pos="4662805" algn="r"/>
                          <a:tab pos="449580" algn="l"/>
                        </a:tabLst>
                      </a:pPr>
                      <a:r>
                        <a:rPr lang="en-GB" sz="1000">
                          <a:latin typeface="Tahoma"/>
                          <a:ea typeface="Times New Roman"/>
                          <a:cs typeface="Tahoma"/>
                        </a:rPr>
                        <a:t>Ireland</a:t>
                      </a:r>
                      <a:endParaRPr lang="es-ES" sz="1100">
                        <a:latin typeface="Tahoma"/>
                        <a:ea typeface="Times New Roman"/>
                        <a:cs typeface="Tms Rm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hangingPunct="0">
                        <a:spcAft>
                          <a:spcPts val="0"/>
                        </a:spcAft>
                        <a:tabLst>
                          <a:tab pos="713105" algn="l"/>
                          <a:tab pos="1804035" algn="r"/>
                          <a:tab pos="2757805" algn="r"/>
                          <a:tab pos="3708400" algn="r"/>
                          <a:tab pos="4662805" algn="r"/>
                        </a:tabLst>
                      </a:pPr>
                      <a:r>
                        <a:rPr lang="en-GB" sz="1000" b="1">
                          <a:latin typeface="Tahoma"/>
                          <a:ea typeface="Times New Roman"/>
                          <a:cs typeface="Tahoma"/>
                        </a:rPr>
                        <a:t>√</a:t>
                      </a:r>
                      <a:endParaRPr lang="es-ES" sz="1100">
                        <a:latin typeface="Tahoma"/>
                        <a:ea typeface="Times New Roman"/>
                        <a:cs typeface="Tms Rm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auto" hangingPunct="1">
                        <a:spcAft>
                          <a:spcPts val="0"/>
                        </a:spcAft>
                        <a:tabLst>
                          <a:tab pos="713105" algn="l"/>
                          <a:tab pos="1804035" algn="r"/>
                          <a:tab pos="2757805" algn="r"/>
                          <a:tab pos="3708400" algn="r"/>
                          <a:tab pos="4662805" algn="r"/>
                          <a:tab pos="449580" algn="l"/>
                        </a:tabLst>
                      </a:pPr>
                      <a:r>
                        <a:rPr lang="en-GB" sz="1000">
                          <a:latin typeface="Tahoma"/>
                          <a:ea typeface="Times New Roman"/>
                          <a:cs typeface="Tahoma"/>
                        </a:rPr>
                        <a:t>Switzerland</a:t>
                      </a:r>
                      <a:endParaRPr lang="es-ES" sz="1100">
                        <a:latin typeface="Tahoma"/>
                        <a:ea typeface="Times New Roman"/>
                        <a:cs typeface="Tms Rm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auto" hangingPunct="1">
                        <a:spcAft>
                          <a:spcPts val="0"/>
                        </a:spcAft>
                        <a:tabLst>
                          <a:tab pos="713105" algn="l"/>
                          <a:tab pos="1804035" algn="r"/>
                          <a:tab pos="2757805" algn="r"/>
                          <a:tab pos="3708400" algn="r"/>
                          <a:tab pos="4662805" algn="r"/>
                          <a:tab pos="449580" algn="l"/>
                        </a:tabLst>
                      </a:pPr>
                      <a:r>
                        <a:rPr lang="en-GB" sz="1000" b="1">
                          <a:latin typeface="Tahoma"/>
                          <a:ea typeface="Times New Roman"/>
                          <a:cs typeface="Tahoma"/>
                        </a:rPr>
                        <a:t>√</a:t>
                      </a:r>
                      <a:endParaRPr lang="es-ES" sz="1100">
                        <a:latin typeface="Tahoma"/>
                        <a:ea typeface="Times New Roman"/>
                        <a:cs typeface="Tms Rm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4"/>
                  </a:ext>
                </a:extLst>
              </a:tr>
              <a:tr h="124082">
                <a:tc>
                  <a:txBody>
                    <a:bodyPr/>
                    <a:lstStyle/>
                    <a:p>
                      <a:pPr algn="l" fontAlgn="auto" hangingPunct="1">
                        <a:spcAft>
                          <a:spcPts val="0"/>
                        </a:spcAft>
                        <a:tabLst>
                          <a:tab pos="713105" algn="l"/>
                          <a:tab pos="1804035" algn="r"/>
                          <a:tab pos="2757805" algn="r"/>
                          <a:tab pos="3708400" algn="r"/>
                          <a:tab pos="4662805" algn="r"/>
                          <a:tab pos="449580" algn="l"/>
                        </a:tabLst>
                      </a:pPr>
                      <a:r>
                        <a:rPr lang="en-GB" sz="1000" dirty="0">
                          <a:latin typeface="Tahoma"/>
                          <a:ea typeface="Times New Roman"/>
                          <a:cs typeface="Tahoma"/>
                        </a:rPr>
                        <a:t>Italy</a:t>
                      </a:r>
                      <a:endParaRPr lang="es-ES" sz="1100" dirty="0">
                        <a:latin typeface="Tahoma"/>
                        <a:ea typeface="Times New Roman"/>
                        <a:cs typeface="Tms Rm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hangingPunct="0">
                        <a:spcAft>
                          <a:spcPts val="0"/>
                        </a:spcAft>
                        <a:tabLst>
                          <a:tab pos="713105" algn="l"/>
                          <a:tab pos="1804035" algn="r"/>
                          <a:tab pos="2757805" algn="r"/>
                          <a:tab pos="3708400" algn="r"/>
                          <a:tab pos="4662805" algn="r"/>
                        </a:tabLst>
                      </a:pPr>
                      <a:r>
                        <a:rPr lang="en-GB" sz="1000" b="1" dirty="0">
                          <a:latin typeface="Tahoma"/>
                          <a:ea typeface="Times New Roman"/>
                          <a:cs typeface="Tahoma"/>
                        </a:rPr>
                        <a:t>√</a:t>
                      </a:r>
                      <a:endParaRPr lang="es-ES" sz="1100" dirty="0">
                        <a:latin typeface="Tahoma"/>
                        <a:ea typeface="Times New Roman"/>
                        <a:cs typeface="Tms Rm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auto" hangingPunct="1">
                        <a:spcAft>
                          <a:spcPts val="0"/>
                        </a:spcAft>
                        <a:tabLst>
                          <a:tab pos="713105" algn="l"/>
                          <a:tab pos="1804035" algn="r"/>
                          <a:tab pos="2757805" algn="r"/>
                          <a:tab pos="3708400" algn="r"/>
                          <a:tab pos="4662805" algn="r"/>
                          <a:tab pos="449580" algn="l"/>
                        </a:tabLst>
                      </a:pPr>
                      <a:r>
                        <a:rPr lang="en-GB" sz="1000" dirty="0">
                          <a:latin typeface="Tahoma"/>
                          <a:ea typeface="Times New Roman"/>
                          <a:cs typeface="Tahoma"/>
                        </a:rPr>
                        <a:t>United Kingdom</a:t>
                      </a:r>
                      <a:endParaRPr lang="es-ES" sz="1100" dirty="0">
                        <a:latin typeface="Tahoma"/>
                        <a:ea typeface="Times New Roman"/>
                        <a:cs typeface="Tms Rm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auto" hangingPunct="1">
                        <a:spcAft>
                          <a:spcPts val="0"/>
                        </a:spcAft>
                        <a:tabLst>
                          <a:tab pos="713105" algn="l"/>
                          <a:tab pos="1804035" algn="r"/>
                          <a:tab pos="2757805" algn="r"/>
                          <a:tab pos="3708400" algn="r"/>
                          <a:tab pos="4662805" algn="r"/>
                          <a:tab pos="449580" algn="l"/>
                        </a:tabLst>
                      </a:pPr>
                      <a:r>
                        <a:rPr lang="en-GB" sz="1000" b="1" dirty="0">
                          <a:latin typeface="Tahoma"/>
                          <a:ea typeface="Times New Roman"/>
                          <a:cs typeface="Tahoma"/>
                        </a:rPr>
                        <a:t>√</a:t>
                      </a:r>
                      <a:endParaRPr lang="es-ES" sz="1100" dirty="0">
                        <a:latin typeface="Tahoma"/>
                        <a:ea typeface="Times New Roman"/>
                        <a:cs typeface="Tms Rm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5"/>
                  </a:ext>
                </a:extLst>
              </a:tr>
            </a:tbl>
          </a:graphicData>
        </a:graphic>
      </p:graphicFrame>
      <p:sp>
        <p:nvSpPr>
          <p:cNvPr id="14" name="TextBox 4"/>
          <p:cNvSpPr txBox="1">
            <a:spLocks noChangeArrowheads="1"/>
          </p:cNvSpPr>
          <p:nvPr/>
        </p:nvSpPr>
        <p:spPr bwMode="auto">
          <a:xfrm>
            <a:off x="704528" y="4149080"/>
            <a:ext cx="1343638" cy="369332"/>
          </a:xfrm>
          <a:prstGeom prst="rect">
            <a:avLst/>
          </a:prstGeom>
          <a:noFill/>
          <a:ln w="9525">
            <a:noFill/>
            <a:miter lim="800000"/>
            <a:headEnd/>
            <a:tailEnd/>
          </a:ln>
        </p:spPr>
        <p:txBody>
          <a:bodyPr wrap="none">
            <a:spAutoFit/>
          </a:bodyPr>
          <a:lstStyle/>
          <a:p>
            <a:r>
              <a:rPr lang="es-ES" altLang="en-US" b="1" dirty="0">
                <a:solidFill>
                  <a:srgbClr val="FF6600"/>
                </a:solidFill>
                <a:latin typeface="Tahoma" pitchFamily="34" charset="0"/>
                <a:cs typeface="Tahoma" pitchFamily="34" charset="0"/>
              </a:rPr>
              <a:t>3. </a:t>
            </a:r>
            <a:r>
              <a:rPr lang="es-ES" altLang="en-US" b="1" dirty="0" err="1">
                <a:solidFill>
                  <a:srgbClr val="FF6600"/>
                </a:solidFill>
                <a:latin typeface="Tahoma" pitchFamily="34" charset="0"/>
                <a:cs typeface="Tahoma" pitchFamily="34" charset="0"/>
              </a:rPr>
              <a:t>Scoring</a:t>
            </a:r>
            <a:endParaRPr lang="es-ES" altLang="en-US" b="1" dirty="0">
              <a:solidFill>
                <a:srgbClr val="FF6600"/>
              </a:solidFill>
              <a:latin typeface="Tahoma" pitchFamily="34" charset="0"/>
              <a:cs typeface="Tahoma" pitchFamily="34" charset="0"/>
            </a:endParaRPr>
          </a:p>
        </p:txBody>
      </p:sp>
      <p:sp>
        <p:nvSpPr>
          <p:cNvPr id="16" name="TextBox 4"/>
          <p:cNvSpPr txBox="1">
            <a:spLocks noChangeArrowheads="1"/>
          </p:cNvSpPr>
          <p:nvPr/>
        </p:nvSpPr>
        <p:spPr bwMode="auto">
          <a:xfrm>
            <a:off x="381000" y="1052736"/>
            <a:ext cx="2651688" cy="369332"/>
          </a:xfrm>
          <a:prstGeom prst="rect">
            <a:avLst/>
          </a:prstGeom>
          <a:noFill/>
          <a:ln w="9525">
            <a:noFill/>
            <a:miter lim="800000"/>
            <a:headEnd/>
            <a:tailEnd/>
          </a:ln>
        </p:spPr>
        <p:txBody>
          <a:bodyPr wrap="none">
            <a:spAutoFit/>
          </a:bodyPr>
          <a:lstStyle/>
          <a:p>
            <a:r>
              <a:rPr lang="es-ES" altLang="en-US" b="1" dirty="0">
                <a:solidFill>
                  <a:srgbClr val="FF6600"/>
                </a:solidFill>
                <a:latin typeface="Tahoma" pitchFamily="34" charset="0"/>
                <a:cs typeface="Tahoma" pitchFamily="34" charset="0"/>
              </a:rPr>
              <a:t>1. Indicator selection</a:t>
            </a:r>
          </a:p>
        </p:txBody>
      </p:sp>
      <p:sp>
        <p:nvSpPr>
          <p:cNvPr id="17" name="Rounded Rectangle 16"/>
          <p:cNvSpPr/>
          <p:nvPr/>
        </p:nvSpPr>
        <p:spPr>
          <a:xfrm>
            <a:off x="5961112" y="1268760"/>
            <a:ext cx="3312368" cy="792088"/>
          </a:xfrm>
          <a:prstGeom prst="roundRect">
            <a:avLst/>
          </a:prstGeom>
          <a:solidFill>
            <a:srgbClr val="FF802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altLang="en-US" b="1" dirty="0">
                <a:solidFill>
                  <a:schemeClr val="bg1"/>
                </a:solidFill>
                <a:latin typeface="Tahoma" pitchFamily="34" charset="0"/>
                <a:cs typeface="Tahoma" pitchFamily="34" charset="0"/>
              </a:rPr>
              <a:t>2. Data Collection</a:t>
            </a:r>
          </a:p>
          <a:p>
            <a:r>
              <a:rPr lang="es-ES" altLang="en-US" dirty="0">
                <a:solidFill>
                  <a:schemeClr val="bg1"/>
                </a:solidFill>
                <a:latin typeface="Tahoma" pitchFamily="34" charset="0"/>
                <a:cs typeface="Tahoma" pitchFamily="34" charset="0"/>
              </a:rPr>
              <a:t>(</a:t>
            </a:r>
            <a:r>
              <a:rPr lang="es-ES" altLang="en-US" dirty="0" err="1">
                <a:solidFill>
                  <a:schemeClr val="bg1"/>
                </a:solidFill>
                <a:latin typeface="Tahoma" pitchFamily="34" charset="0"/>
                <a:cs typeface="Tahoma" pitchFamily="34" charset="0"/>
              </a:rPr>
              <a:t>Soft</a:t>
            </a:r>
            <a:r>
              <a:rPr lang="es-ES" altLang="en-US" dirty="0">
                <a:solidFill>
                  <a:schemeClr val="bg1"/>
                </a:solidFill>
                <a:latin typeface="Tahoma" pitchFamily="34" charset="0"/>
                <a:cs typeface="Tahoma" pitchFamily="34" charset="0"/>
              </a:rPr>
              <a:t> data and </a:t>
            </a:r>
            <a:r>
              <a:rPr lang="es-ES" altLang="en-US" dirty="0" err="1">
                <a:solidFill>
                  <a:schemeClr val="bg1"/>
                </a:solidFill>
                <a:latin typeface="Tahoma" pitchFamily="34" charset="0"/>
                <a:cs typeface="Tahoma" pitchFamily="34" charset="0"/>
              </a:rPr>
              <a:t>hard</a:t>
            </a:r>
            <a:r>
              <a:rPr lang="es-ES" altLang="en-US" dirty="0">
                <a:solidFill>
                  <a:schemeClr val="bg1"/>
                </a:solidFill>
                <a:latin typeface="Tahoma" pitchFamily="34" charset="0"/>
                <a:cs typeface="Tahoma" pitchFamily="34" charset="0"/>
              </a:rPr>
              <a:t> data)</a:t>
            </a:r>
            <a:r>
              <a:rPr lang="es-ES" altLang="en-US" dirty="0">
                <a:solidFill>
                  <a:srgbClr val="FF6600"/>
                </a:solidFill>
                <a:latin typeface="Tahoma" pitchFamily="34" charset="0"/>
                <a:cs typeface="Tahoma" pitchFamily="34" charset="0"/>
              </a:rPr>
              <a:t>)</a:t>
            </a:r>
          </a:p>
        </p:txBody>
      </p:sp>
      <p:sp>
        <p:nvSpPr>
          <p:cNvPr id="18" name="Rounded Rectangle 17"/>
          <p:cNvSpPr/>
          <p:nvPr/>
        </p:nvSpPr>
        <p:spPr>
          <a:xfrm>
            <a:off x="7401272" y="4437112"/>
            <a:ext cx="1728192" cy="792088"/>
          </a:xfrm>
          <a:prstGeom prst="roundRect">
            <a:avLst/>
          </a:prstGeom>
          <a:solidFill>
            <a:srgbClr val="FF802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altLang="en-US" b="1" dirty="0">
                <a:solidFill>
                  <a:schemeClr val="bg1"/>
                </a:solidFill>
                <a:latin typeface="Tahoma" pitchFamily="34" charset="0"/>
                <a:cs typeface="Tahoma" pitchFamily="34" charset="0"/>
              </a:rPr>
              <a:t>4. </a:t>
            </a:r>
            <a:r>
              <a:rPr lang="es-ES" altLang="en-US" b="1" dirty="0" err="1">
                <a:solidFill>
                  <a:schemeClr val="bg1"/>
                </a:solidFill>
                <a:latin typeface="Tahoma" pitchFamily="34" charset="0"/>
                <a:cs typeface="Tahoma" pitchFamily="34" charset="0"/>
              </a:rPr>
              <a:t>Validation</a:t>
            </a:r>
            <a:endParaRPr lang="es-ES" altLang="en-US" b="1" dirty="0">
              <a:solidFill>
                <a:schemeClr val="bg1"/>
              </a:solidFill>
              <a:latin typeface="Tahoma" pitchFamily="34" charset="0"/>
              <a:cs typeface="Tahoma" pitchFamily="34" charset="0"/>
            </a:endParaRPr>
          </a:p>
        </p:txBody>
      </p:sp>
      <p:sp>
        <p:nvSpPr>
          <p:cNvPr id="21" name="Rounded Rectangle 20"/>
          <p:cNvSpPr/>
          <p:nvPr/>
        </p:nvSpPr>
        <p:spPr>
          <a:xfrm>
            <a:off x="1496616" y="116632"/>
            <a:ext cx="7056784" cy="64807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altLang="en-US" sz="2400" b="1" dirty="0">
                <a:solidFill>
                  <a:srgbClr val="FF8029"/>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rPr>
              <a:t>Content and construction of the EHI 2016</a:t>
            </a:r>
            <a:endParaRPr lang="es-ES" altLang="en-US" sz="2400" b="1" dirty="0">
              <a:solidFill>
                <a:srgbClr val="FF8029"/>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3" name="Picture 3"/>
          <p:cNvPicPr>
            <a:picLocks noChangeAspect="1" noChangeArrowheads="1"/>
          </p:cNvPicPr>
          <p:nvPr/>
        </p:nvPicPr>
        <p:blipFill>
          <a:blip r:embed="rId2" cstate="print"/>
          <a:srcRect/>
          <a:stretch>
            <a:fillRect/>
          </a:stretch>
        </p:blipFill>
        <p:spPr bwMode="auto">
          <a:xfrm>
            <a:off x="2169690" y="-1"/>
            <a:ext cx="5447605" cy="6889621"/>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7" name="Picture 3"/>
          <p:cNvPicPr>
            <a:picLocks noChangeAspect="1" noChangeArrowheads="1"/>
          </p:cNvPicPr>
          <p:nvPr/>
        </p:nvPicPr>
        <p:blipFill>
          <a:blip r:embed="rId2" cstate="print"/>
          <a:srcRect/>
          <a:stretch>
            <a:fillRect/>
          </a:stretch>
        </p:blipFill>
        <p:spPr bwMode="auto">
          <a:xfrm>
            <a:off x="2360712" y="39250"/>
            <a:ext cx="5400600" cy="6851508"/>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a:xfrm>
            <a:off x="848544" y="476672"/>
            <a:ext cx="8243888" cy="782960"/>
          </a:xfrm>
        </p:spPr>
        <p:txBody>
          <a:bodyPr rtlCol="0"/>
          <a:lstStyle/>
          <a:p>
            <a:pPr eaLnBrk="1" hangingPunct="1">
              <a:defRPr/>
            </a:pPr>
            <a:r>
              <a:rPr lang="es-ES" altLang="en-US" sz="3200" dirty="0">
                <a:solidFill>
                  <a:srgbClr val="FF6600"/>
                </a:solidFill>
              </a:rPr>
              <a:t>CVD situation in Europe</a:t>
            </a:r>
          </a:p>
        </p:txBody>
      </p:sp>
      <p:sp>
        <p:nvSpPr>
          <p:cNvPr id="6146" name="Content Placeholder 1"/>
          <p:cNvSpPr>
            <a:spLocks noGrp="1"/>
          </p:cNvSpPr>
          <p:nvPr>
            <p:ph idx="1"/>
          </p:nvPr>
        </p:nvSpPr>
        <p:spPr>
          <a:xfrm>
            <a:off x="849313" y="1268760"/>
            <a:ext cx="8172450" cy="4896544"/>
          </a:xfrm>
          <a:solidFill>
            <a:schemeClr val="bg1"/>
          </a:solidFill>
        </p:spPr>
        <p:txBody>
          <a:bodyPr>
            <a:normAutofit fontScale="85000" lnSpcReduction="10000"/>
          </a:bodyPr>
          <a:lstStyle/>
          <a:p>
            <a:pPr>
              <a:spcAft>
                <a:spcPts val="600"/>
              </a:spcAft>
              <a:buBlip>
                <a:blip r:embed="rId2"/>
              </a:buBlip>
            </a:pPr>
            <a:endParaRPr lang="en-GB" sz="1800" dirty="0"/>
          </a:p>
          <a:p>
            <a:pPr>
              <a:spcBef>
                <a:spcPts val="0"/>
              </a:spcBef>
              <a:spcAft>
                <a:spcPts val="1200"/>
              </a:spcAft>
              <a:buBlip>
                <a:blip r:embed="rId2"/>
              </a:buBlip>
            </a:pPr>
            <a:r>
              <a:rPr lang="en-GB" sz="1900" dirty="0"/>
              <a:t>Globally, an estimated 17.5 million people died from CVDs in 2012, representing 31% of all deaths, over 80 % of which take place in low-and middle-income countries. Today, CVDs is the largest single contributor to global mortality.</a:t>
            </a:r>
          </a:p>
          <a:p>
            <a:pPr>
              <a:spcBef>
                <a:spcPts val="0"/>
              </a:spcBef>
              <a:spcAft>
                <a:spcPts val="1200"/>
              </a:spcAft>
              <a:buBlip>
                <a:blip r:embed="rId2"/>
              </a:buBlip>
            </a:pPr>
            <a:r>
              <a:rPr lang="en-GB" sz="1900" dirty="0"/>
              <a:t>In Europe, CVD causes more than 2 million deaths every year</a:t>
            </a:r>
          </a:p>
          <a:p>
            <a:pPr>
              <a:spcBef>
                <a:spcPts val="0"/>
              </a:spcBef>
              <a:spcAft>
                <a:spcPts val="1200"/>
              </a:spcAft>
              <a:buBlip>
                <a:blip r:embed="rId2"/>
              </a:buBlip>
            </a:pPr>
            <a:r>
              <a:rPr lang="en-GB" sz="1900" dirty="0"/>
              <a:t>CVD remains the main cause of death in most countries but has already been overtaken by cancer in 12 countries</a:t>
            </a:r>
          </a:p>
          <a:p>
            <a:pPr>
              <a:spcBef>
                <a:spcPts val="0"/>
              </a:spcBef>
              <a:spcAft>
                <a:spcPts val="1200"/>
              </a:spcAft>
              <a:buBlip>
                <a:blip r:embed="rId2"/>
              </a:buBlip>
            </a:pPr>
            <a:r>
              <a:rPr lang="en-GB" sz="1900" dirty="0"/>
              <a:t>CVD is a big threat economically and socially.</a:t>
            </a:r>
          </a:p>
          <a:p>
            <a:pPr>
              <a:spcBef>
                <a:spcPts val="0"/>
              </a:spcBef>
              <a:spcAft>
                <a:spcPts val="1200"/>
              </a:spcAft>
              <a:buBlip>
                <a:blip r:embed="rId2"/>
              </a:buBlip>
            </a:pPr>
            <a:r>
              <a:rPr lang="en-GB" sz="1900" dirty="0"/>
              <a:t>CVD has become an important focus of the European Union and the national health bodies in the last decade.  A high number of programmes and initiatives have been funded and implemented all over the region to improve the situation. European and national organisations have been creating guidelines, education, programmes and policy recommendations to promote standards and pathways.</a:t>
            </a:r>
          </a:p>
          <a:p>
            <a:pPr>
              <a:spcBef>
                <a:spcPts val="0"/>
              </a:spcBef>
              <a:spcAft>
                <a:spcPts val="1200"/>
              </a:spcAft>
              <a:buBlip>
                <a:blip r:embed="rId2"/>
              </a:buBlip>
            </a:pPr>
            <a:r>
              <a:rPr lang="en-GB" sz="1900" dirty="0"/>
              <a:t>CVD can be prevented</a:t>
            </a:r>
          </a:p>
          <a:p>
            <a:pPr>
              <a:spcBef>
                <a:spcPts val="0"/>
              </a:spcBef>
              <a:spcAft>
                <a:spcPts val="1200"/>
              </a:spcAft>
              <a:buBlip>
                <a:blip r:embed="rId2"/>
              </a:buBlip>
            </a:pPr>
            <a:r>
              <a:rPr lang="en-GB" sz="1900" dirty="0"/>
              <a:t>Most risk factors associated with CVD are modifiable.</a:t>
            </a:r>
            <a:endParaRPr lang="en-GB" altLang="en-US" sz="19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 1"/>
          <p:cNvGrpSpPr/>
          <p:nvPr/>
        </p:nvGrpSpPr>
        <p:grpSpPr>
          <a:xfrm>
            <a:off x="920552" y="404664"/>
            <a:ext cx="8424936" cy="5616624"/>
            <a:chOff x="920552" y="404664"/>
            <a:chExt cx="8424936" cy="5616624"/>
          </a:xfrm>
        </p:grpSpPr>
        <p:sp>
          <p:nvSpPr>
            <p:cNvPr id="3" name="Frihandsfigur 2"/>
            <p:cNvSpPr/>
            <p:nvPr/>
          </p:nvSpPr>
          <p:spPr>
            <a:xfrm>
              <a:off x="920552" y="1713544"/>
              <a:ext cx="8424936" cy="4307744"/>
            </a:xfrm>
            <a:custGeom>
              <a:avLst/>
              <a:gdLst>
                <a:gd name="connsiteX0" fmla="*/ 0 w 7560840"/>
                <a:gd name="connsiteY0" fmla="*/ 0 h 4054050"/>
                <a:gd name="connsiteX1" fmla="*/ 7560840 w 7560840"/>
                <a:gd name="connsiteY1" fmla="*/ 0 h 4054050"/>
                <a:gd name="connsiteX2" fmla="*/ 7560840 w 7560840"/>
                <a:gd name="connsiteY2" fmla="*/ 4054050 h 4054050"/>
                <a:gd name="connsiteX3" fmla="*/ 0 w 7560840"/>
                <a:gd name="connsiteY3" fmla="*/ 4054050 h 4054050"/>
                <a:gd name="connsiteX4" fmla="*/ 0 w 7560840"/>
                <a:gd name="connsiteY4" fmla="*/ 0 h 4054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60840" h="4054050">
                  <a:moveTo>
                    <a:pt x="0" y="0"/>
                  </a:moveTo>
                  <a:lnTo>
                    <a:pt x="7560840" y="0"/>
                  </a:lnTo>
                  <a:lnTo>
                    <a:pt x="7560840" y="4054050"/>
                  </a:lnTo>
                  <a:lnTo>
                    <a:pt x="0" y="4054050"/>
                  </a:lnTo>
                  <a:lnTo>
                    <a:pt x="0" y="0"/>
                  </a:lnTo>
                  <a:close/>
                </a:path>
              </a:pathLst>
            </a:custGeom>
            <a:ln>
              <a:solidFill>
                <a:srgbClr val="CCCCFF"/>
              </a:solidFill>
            </a:ln>
            <a:scene3d>
              <a:camera prst="orthographicFront"/>
              <a:lightRig rig="flat" dir="t"/>
            </a:scene3d>
            <a:sp3d z="190500" extrusionH="12700" prstMaterial="plastic">
              <a:bevelT w="50800" h="50800"/>
            </a:sp3d>
          </p:spPr>
          <p:style>
            <a:lnRef idx="1">
              <a:scrgbClr r="0" g="0" b="0"/>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86805" tIns="812292" rIns="586805" bIns="199136" numCol="1" spcCol="1270" anchor="t" anchorCtr="0">
              <a:noAutofit/>
            </a:bodyPr>
            <a:lstStyle/>
            <a:p>
              <a:pPr marL="457200" lvl="1" indent="-457200" algn="l" defTabSz="1244600">
                <a:lnSpc>
                  <a:spcPct val="90000"/>
                </a:lnSpc>
                <a:spcBef>
                  <a:spcPct val="0"/>
                </a:spcBef>
                <a:spcAft>
                  <a:spcPts val="1200"/>
                </a:spcAft>
                <a:buBlip>
                  <a:blip r:embed="rId3"/>
                </a:buBlip>
              </a:pPr>
              <a:r>
                <a:rPr lang="en-GB" sz="2800" b="1" kern="1200" dirty="0">
                  <a:solidFill>
                    <a:srgbClr val="F7700B"/>
                  </a:solidFill>
                  <a:latin typeface="Tahoma" pitchFamily="34" charset="0"/>
                  <a:ea typeface="Tahoma" pitchFamily="34" charset="0"/>
                  <a:cs typeface="Tahoma" pitchFamily="34" charset="0"/>
                </a:rPr>
                <a:t>Obesity</a:t>
              </a:r>
            </a:p>
            <a:p>
              <a:pPr marL="457200" lvl="1" indent="-457200" algn="l" defTabSz="1244600">
                <a:lnSpc>
                  <a:spcPct val="90000"/>
                </a:lnSpc>
                <a:spcBef>
                  <a:spcPct val="0"/>
                </a:spcBef>
                <a:spcAft>
                  <a:spcPts val="1200"/>
                </a:spcAft>
                <a:buBlip>
                  <a:blip r:embed="rId3"/>
                </a:buBlip>
              </a:pPr>
              <a:r>
                <a:rPr lang="en-GB" sz="2800" b="1" kern="1200" dirty="0">
                  <a:solidFill>
                    <a:srgbClr val="F7700B"/>
                  </a:solidFill>
                  <a:latin typeface="Tahoma" pitchFamily="34" charset="0"/>
                  <a:ea typeface="Tahoma" pitchFamily="34" charset="0"/>
                  <a:cs typeface="Tahoma" pitchFamily="34" charset="0"/>
                </a:rPr>
                <a:t>Sedentary lifestyle/Physical activity</a:t>
              </a:r>
            </a:p>
            <a:p>
              <a:pPr marL="457200" lvl="1" indent="-457200" algn="l" defTabSz="1244600">
                <a:lnSpc>
                  <a:spcPct val="90000"/>
                </a:lnSpc>
                <a:spcBef>
                  <a:spcPct val="0"/>
                </a:spcBef>
                <a:spcAft>
                  <a:spcPts val="1200"/>
                </a:spcAft>
                <a:buBlip>
                  <a:blip r:embed="rId3"/>
                </a:buBlip>
              </a:pPr>
              <a:r>
                <a:rPr lang="en-US" sz="2800" b="1" kern="1200" dirty="0">
                  <a:solidFill>
                    <a:srgbClr val="F7700B"/>
                  </a:solidFill>
                  <a:latin typeface="Tahoma" pitchFamily="34" charset="0"/>
                  <a:ea typeface="Tahoma" pitchFamily="34" charset="0"/>
                  <a:cs typeface="Tahoma" pitchFamily="34" charset="0"/>
                </a:rPr>
                <a:t>Vegetables and fruit consumption</a:t>
              </a:r>
              <a:endParaRPr lang="en-GB" sz="2800" b="1" kern="1200" dirty="0">
                <a:solidFill>
                  <a:srgbClr val="F7700B"/>
                </a:solidFill>
                <a:latin typeface="Tahoma" pitchFamily="34" charset="0"/>
                <a:ea typeface="Tahoma" pitchFamily="34" charset="0"/>
                <a:cs typeface="Tahoma" pitchFamily="34" charset="0"/>
              </a:endParaRPr>
            </a:p>
            <a:p>
              <a:pPr marL="457200" lvl="1" indent="-457200" algn="l" defTabSz="1244600">
                <a:lnSpc>
                  <a:spcPct val="90000"/>
                </a:lnSpc>
                <a:spcBef>
                  <a:spcPct val="0"/>
                </a:spcBef>
                <a:spcAft>
                  <a:spcPts val="1200"/>
                </a:spcAft>
                <a:buBlip>
                  <a:blip r:embed="rId3"/>
                </a:buBlip>
              </a:pPr>
              <a:r>
                <a:rPr lang="en-GB" sz="2800" b="1" kern="1200" dirty="0">
                  <a:solidFill>
                    <a:srgbClr val="F7700B"/>
                  </a:solidFill>
                  <a:latin typeface="Tahoma" pitchFamily="34" charset="0"/>
                  <a:ea typeface="Tahoma" pitchFamily="34" charset="0"/>
                  <a:cs typeface="Tahoma" pitchFamily="34" charset="0"/>
                </a:rPr>
                <a:t>Sugar consumption</a:t>
              </a:r>
            </a:p>
            <a:p>
              <a:pPr marL="457200" lvl="1" indent="-457200" algn="l" defTabSz="1244600">
                <a:lnSpc>
                  <a:spcPct val="90000"/>
                </a:lnSpc>
                <a:spcBef>
                  <a:spcPct val="0"/>
                </a:spcBef>
                <a:spcAft>
                  <a:spcPts val="1200"/>
                </a:spcAft>
                <a:buBlip>
                  <a:blip r:embed="rId3"/>
                </a:buBlip>
              </a:pPr>
              <a:r>
                <a:rPr lang="en-GB" sz="2800" b="1" kern="1200" dirty="0">
                  <a:solidFill>
                    <a:srgbClr val="F7700B"/>
                  </a:solidFill>
                  <a:latin typeface="Tahoma" pitchFamily="34" charset="0"/>
                  <a:ea typeface="Tahoma" pitchFamily="34" charset="0"/>
                  <a:cs typeface="Tahoma" pitchFamily="34" charset="0"/>
                </a:rPr>
                <a:t>Tobacco</a:t>
              </a:r>
            </a:p>
            <a:p>
              <a:pPr marL="457200" lvl="1" indent="-457200" algn="l" defTabSz="1244600">
                <a:lnSpc>
                  <a:spcPct val="90000"/>
                </a:lnSpc>
                <a:spcBef>
                  <a:spcPct val="0"/>
                </a:spcBef>
                <a:spcAft>
                  <a:spcPts val="1200"/>
                </a:spcAft>
                <a:buBlip>
                  <a:blip r:embed="rId3"/>
                </a:buBlip>
              </a:pPr>
              <a:r>
                <a:rPr lang="en-GB" sz="2800" b="1" kern="1200" dirty="0">
                  <a:solidFill>
                    <a:srgbClr val="F7700B"/>
                  </a:solidFill>
                  <a:latin typeface="Tahoma" pitchFamily="34" charset="0"/>
                  <a:ea typeface="Tahoma" pitchFamily="34" charset="0"/>
                  <a:cs typeface="Tahoma" pitchFamily="34" charset="0"/>
                </a:rPr>
                <a:t>Alcohol</a:t>
              </a:r>
            </a:p>
          </p:txBody>
        </p:sp>
        <p:sp>
          <p:nvSpPr>
            <p:cNvPr id="4" name="Frihandsfigur 3"/>
            <p:cNvSpPr/>
            <p:nvPr/>
          </p:nvSpPr>
          <p:spPr>
            <a:xfrm>
              <a:off x="1352601" y="404664"/>
              <a:ext cx="5292588" cy="1151280"/>
            </a:xfrm>
            <a:custGeom>
              <a:avLst/>
              <a:gdLst>
                <a:gd name="connsiteX0" fmla="*/ 0 w 5292588"/>
                <a:gd name="connsiteY0" fmla="*/ 191884 h 1151280"/>
                <a:gd name="connsiteX1" fmla="*/ 191884 w 5292588"/>
                <a:gd name="connsiteY1" fmla="*/ 0 h 1151280"/>
                <a:gd name="connsiteX2" fmla="*/ 5100704 w 5292588"/>
                <a:gd name="connsiteY2" fmla="*/ 0 h 1151280"/>
                <a:gd name="connsiteX3" fmla="*/ 5292588 w 5292588"/>
                <a:gd name="connsiteY3" fmla="*/ 191884 h 1151280"/>
                <a:gd name="connsiteX4" fmla="*/ 5292588 w 5292588"/>
                <a:gd name="connsiteY4" fmla="*/ 959396 h 1151280"/>
                <a:gd name="connsiteX5" fmla="*/ 5100704 w 5292588"/>
                <a:gd name="connsiteY5" fmla="*/ 1151280 h 1151280"/>
                <a:gd name="connsiteX6" fmla="*/ 191884 w 5292588"/>
                <a:gd name="connsiteY6" fmla="*/ 1151280 h 1151280"/>
                <a:gd name="connsiteX7" fmla="*/ 0 w 5292588"/>
                <a:gd name="connsiteY7" fmla="*/ 959396 h 1151280"/>
                <a:gd name="connsiteX8" fmla="*/ 0 w 5292588"/>
                <a:gd name="connsiteY8" fmla="*/ 191884 h 1151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92588" h="1151280">
                  <a:moveTo>
                    <a:pt x="0" y="191884"/>
                  </a:moveTo>
                  <a:cubicBezTo>
                    <a:pt x="0" y="85909"/>
                    <a:pt x="85909" y="0"/>
                    <a:pt x="191884" y="0"/>
                  </a:cubicBezTo>
                  <a:lnTo>
                    <a:pt x="5100704" y="0"/>
                  </a:lnTo>
                  <a:cubicBezTo>
                    <a:pt x="5206679" y="0"/>
                    <a:pt x="5292588" y="85909"/>
                    <a:pt x="5292588" y="191884"/>
                  </a:cubicBezTo>
                  <a:lnTo>
                    <a:pt x="5292588" y="959396"/>
                  </a:lnTo>
                  <a:cubicBezTo>
                    <a:pt x="5292588" y="1065371"/>
                    <a:pt x="5206679" y="1151280"/>
                    <a:pt x="5100704" y="1151280"/>
                  </a:cubicBezTo>
                  <a:lnTo>
                    <a:pt x="191884" y="1151280"/>
                  </a:lnTo>
                  <a:cubicBezTo>
                    <a:pt x="85909" y="1151280"/>
                    <a:pt x="0" y="1065371"/>
                    <a:pt x="0" y="959396"/>
                  </a:cubicBezTo>
                  <a:lnTo>
                    <a:pt x="0" y="191884"/>
                  </a:lnTo>
                  <a:close/>
                </a:path>
              </a:pathLst>
            </a:custGeom>
            <a:solidFill>
              <a:srgbClr val="FF8029"/>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4">
                <a:hueOff val="0"/>
                <a:satOff val="0"/>
                <a:lumOff val="0"/>
                <a:alphaOff val="0"/>
              </a:schemeClr>
            </a:effectRef>
            <a:fontRef idx="minor">
              <a:schemeClr val="lt1"/>
            </a:fontRef>
          </p:style>
          <p:txBody>
            <a:bodyPr spcFirstLastPara="0" vert="horz" wrap="square" lIns="256248" tIns="56201" rIns="256248" bIns="56201" numCol="1" spcCol="1270" anchor="ctr" anchorCtr="0">
              <a:noAutofit/>
            </a:bodyPr>
            <a:lstStyle/>
            <a:p>
              <a:pPr lvl="0" algn="l" defTabSz="1066800">
                <a:lnSpc>
                  <a:spcPct val="90000"/>
                </a:lnSpc>
                <a:spcBef>
                  <a:spcPct val="0"/>
                </a:spcBef>
                <a:spcAft>
                  <a:spcPct val="35000"/>
                </a:spcAft>
              </a:pPr>
              <a:r>
                <a:rPr lang="en-GB" sz="3200" b="1" kern="1200" dirty="0">
                  <a:latin typeface="Tahoma" pitchFamily="34" charset="0"/>
                  <a:ea typeface="Tahoma" pitchFamily="34" charset="0"/>
                  <a:cs typeface="Tahoma" pitchFamily="34" charset="0"/>
                </a:rPr>
                <a:t>Primary Prevention </a:t>
              </a: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4546</TotalTime>
  <Words>2191</Words>
  <Application>Microsoft Office PowerPoint</Application>
  <PresentationFormat>A4 Paper (210x297 mm)</PresentationFormat>
  <Paragraphs>275</Paragraphs>
  <Slides>34</Slides>
  <Notes>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34</vt:i4>
      </vt:variant>
    </vt:vector>
  </HeadingPairs>
  <TitlesOfParts>
    <vt:vector size="43" baseType="lpstr">
      <vt:lpstr>MS PGothic</vt:lpstr>
      <vt:lpstr>Arial</vt:lpstr>
      <vt:lpstr>Calibri</vt:lpstr>
      <vt:lpstr>Georgia</vt:lpstr>
      <vt:lpstr>Tahoma</vt:lpstr>
      <vt:lpstr>Times New Roman</vt:lpstr>
      <vt:lpstr>Tms Rmn</vt:lpstr>
      <vt:lpstr>Wingdings</vt:lpstr>
      <vt:lpstr>Office Theme</vt:lpstr>
      <vt:lpstr>Euro Heart Index 2016</vt:lpstr>
      <vt:lpstr>Cast, in the order of appearance</vt:lpstr>
      <vt:lpstr>Health Consumer Powerhouse</vt:lpstr>
      <vt:lpstr>The Euro Heart Index is….</vt:lpstr>
      <vt:lpstr>PowerPoint Presentation</vt:lpstr>
      <vt:lpstr>PowerPoint Presentation</vt:lpstr>
      <vt:lpstr>PowerPoint Presentation</vt:lpstr>
      <vt:lpstr>CVD situation in Europe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  SEE IT ALL ON www.healthpowerhouse.com</vt:lpstr>
      <vt:lpstr>PowerPoint Presentation</vt:lpstr>
      <vt:lpstr>PowerPoint Presentation</vt:lpstr>
      <vt:lpstr>PowerPoint Presentation</vt:lpstr>
      <vt:lpstr>PowerPoint Presentation</vt:lpstr>
      <vt:lpstr>Treatment results keep improving!</vt:lpstr>
      <vt:lpstr>”Structural Antiquity” Index for healthcare systems</vt:lpstr>
      <vt:lpstr>PowerPoint Presentation</vt:lpstr>
      <vt:lpstr>Sometimes money buys worse healthcare</vt:lpstr>
      <vt:lpstr>Sometimes money buys even worse healthcare!</vt:lpstr>
      <vt:lpstr>”Bismarck Beats Beveridge”</vt:lpstr>
      <vt:lpstr>Poland not too corrupt!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Dalli March 27</dc:title>
  <dc:creator>Johan</dc:creator>
  <cp:lastModifiedBy>Sebastian Rautila</cp:lastModifiedBy>
  <cp:revision>200</cp:revision>
  <cp:lastPrinted>2013-11-26T08:42:14Z</cp:lastPrinted>
  <dcterms:created xsi:type="dcterms:W3CDTF">2012-03-21T13:34:32Z</dcterms:created>
  <dcterms:modified xsi:type="dcterms:W3CDTF">2016-12-06T19:53:01Z</dcterms:modified>
</cp:coreProperties>
</file>